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57" r:id="rId3"/>
    <p:sldId id="258" r:id="rId4"/>
    <p:sldId id="372" r:id="rId5"/>
    <p:sldId id="373" r:id="rId6"/>
    <p:sldId id="374" r:id="rId7"/>
    <p:sldId id="375" r:id="rId8"/>
    <p:sldId id="376" r:id="rId9"/>
    <p:sldId id="377" r:id="rId10"/>
    <p:sldId id="368" r:id="rId11"/>
    <p:sldId id="378" r:id="rId12"/>
    <p:sldId id="380" r:id="rId13"/>
    <p:sldId id="379" r:id="rId14"/>
    <p:sldId id="381" r:id="rId15"/>
    <p:sldId id="382" r:id="rId16"/>
    <p:sldId id="383" r:id="rId17"/>
    <p:sldId id="441" r:id="rId18"/>
    <p:sldId id="442" r:id="rId19"/>
    <p:sldId id="443" r:id="rId20"/>
    <p:sldId id="386" r:id="rId21"/>
    <p:sldId id="387" r:id="rId22"/>
    <p:sldId id="388" r:id="rId23"/>
    <p:sldId id="389" r:id="rId24"/>
    <p:sldId id="390" r:id="rId25"/>
    <p:sldId id="369" r:id="rId26"/>
    <p:sldId id="393" r:id="rId27"/>
    <p:sldId id="394" r:id="rId28"/>
    <p:sldId id="395" r:id="rId29"/>
    <p:sldId id="396" r:id="rId30"/>
    <p:sldId id="397" r:id="rId31"/>
    <p:sldId id="398" r:id="rId32"/>
    <p:sldId id="404" r:id="rId33"/>
    <p:sldId id="405" r:id="rId34"/>
    <p:sldId id="406" r:id="rId35"/>
    <p:sldId id="407" r:id="rId36"/>
    <p:sldId id="408" r:id="rId37"/>
    <p:sldId id="409" r:id="rId38"/>
    <p:sldId id="436" r:id="rId39"/>
    <p:sldId id="370" r:id="rId40"/>
    <p:sldId id="400" r:id="rId41"/>
    <p:sldId id="401" r:id="rId42"/>
    <p:sldId id="402" r:id="rId43"/>
    <p:sldId id="403" r:id="rId44"/>
    <p:sldId id="410" r:id="rId45"/>
    <p:sldId id="411" r:id="rId46"/>
    <p:sldId id="412" r:id="rId47"/>
    <p:sldId id="413" r:id="rId48"/>
    <p:sldId id="414" r:id="rId49"/>
    <p:sldId id="415" r:id="rId50"/>
    <p:sldId id="416" r:id="rId51"/>
    <p:sldId id="417" r:id="rId52"/>
    <p:sldId id="418" r:id="rId53"/>
    <p:sldId id="419" r:id="rId54"/>
    <p:sldId id="420" r:id="rId55"/>
    <p:sldId id="371" r:id="rId56"/>
    <p:sldId id="444" r:id="rId57"/>
    <p:sldId id="421" r:id="rId58"/>
    <p:sldId id="445" r:id="rId59"/>
    <p:sldId id="425" r:id="rId60"/>
    <p:sldId id="426" r:id="rId61"/>
    <p:sldId id="427" r:id="rId62"/>
    <p:sldId id="428" r:id="rId63"/>
    <p:sldId id="429" r:id="rId64"/>
    <p:sldId id="430" r:id="rId65"/>
    <p:sldId id="432" r:id="rId66"/>
    <p:sldId id="433" r:id="rId67"/>
    <p:sldId id="434" r:id="rId68"/>
    <p:sldId id="435" r:id="rId69"/>
    <p:sldId id="399"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83" userDrawn="1">
          <p15:clr>
            <a:srgbClr val="A4A3A4"/>
          </p15:clr>
        </p15:guide>
        <p15:guide id="4" pos="7197" userDrawn="1">
          <p15:clr>
            <a:srgbClr val="A4A3A4"/>
          </p15:clr>
        </p15:guide>
        <p15:guide id="5" orient="horz" pos="436" userDrawn="1">
          <p15:clr>
            <a:srgbClr val="A4A3A4"/>
          </p15:clr>
        </p15:guide>
        <p15:guide id="6" orient="horz" pos="663" userDrawn="1">
          <p15:clr>
            <a:srgbClr val="A4A3A4"/>
          </p15:clr>
        </p15:guide>
        <p15:guide id="7" pos="3704" userDrawn="1">
          <p15:clr>
            <a:srgbClr val="A4A3A4"/>
          </p15:clr>
        </p15:guide>
        <p15:guide id="8" pos="3976" userDrawn="1">
          <p15:clr>
            <a:srgbClr val="A4A3A4"/>
          </p15:clr>
        </p15:guide>
        <p15:guide id="9" orient="horz" pos="3974" userDrawn="1">
          <p15:clr>
            <a:srgbClr val="A4A3A4"/>
          </p15:clr>
        </p15:guide>
        <p15:guide id="10"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8AA"/>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1"/>
    <p:restoredTop sz="88844" autoAdjust="0"/>
  </p:normalViewPr>
  <p:slideViewPr>
    <p:cSldViewPr snapToObjects="1" showGuides="1">
      <p:cViewPr varScale="1">
        <p:scale>
          <a:sx n="113" d="100"/>
          <a:sy n="113" d="100"/>
        </p:scale>
        <p:origin x="776" y="176"/>
      </p:cViewPr>
      <p:guideLst>
        <p:guide pos="483"/>
        <p:guide pos="7197"/>
        <p:guide orient="horz" pos="436"/>
        <p:guide orient="horz" pos="663"/>
        <p:guide pos="3704"/>
        <p:guide pos="3976"/>
        <p:guide orient="horz" pos="3974"/>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4606C-EB1E-D443-AFDD-3F29AB4D154C}" type="datetimeFigureOut">
              <a:rPr kumimoji="1" lang="zh-CN" altLang="en-US" smtClean="0"/>
              <a:t>2024/9/3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EF20F-F223-2C45-BD7A-9B601D3BF613}" type="slidenum">
              <a:rPr kumimoji="1" lang="zh-CN" altLang="en-US" smtClean="0"/>
              <a:t>‹#›</a:t>
            </a:fld>
            <a:endParaRPr kumimoji="1" lang="zh-CN" altLang="en-US"/>
          </a:p>
        </p:txBody>
      </p:sp>
    </p:spTree>
    <p:extLst>
      <p:ext uri="{BB962C8B-B14F-4D97-AF65-F5344CB8AC3E}">
        <p14:creationId xmlns:p14="http://schemas.microsoft.com/office/powerpoint/2010/main" val="3704791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a:t>
            </a:fld>
            <a:endParaRPr kumimoji="1" lang="zh-CN" altLang="en-US"/>
          </a:p>
        </p:txBody>
      </p:sp>
    </p:spTree>
    <p:extLst>
      <p:ext uri="{BB962C8B-B14F-4D97-AF65-F5344CB8AC3E}">
        <p14:creationId xmlns:p14="http://schemas.microsoft.com/office/powerpoint/2010/main" val="2850790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64</a:t>
            </a:fld>
            <a:endParaRPr kumimoji="1" lang="zh-CN" altLang="en-US"/>
          </a:p>
        </p:txBody>
      </p:sp>
    </p:spTree>
    <p:extLst>
      <p:ext uri="{BB962C8B-B14F-4D97-AF65-F5344CB8AC3E}">
        <p14:creationId xmlns:p14="http://schemas.microsoft.com/office/powerpoint/2010/main" val="134437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65</a:t>
            </a:fld>
            <a:endParaRPr kumimoji="1" lang="zh-CN" altLang="en-US"/>
          </a:p>
        </p:txBody>
      </p:sp>
    </p:spTree>
    <p:extLst>
      <p:ext uri="{BB962C8B-B14F-4D97-AF65-F5344CB8AC3E}">
        <p14:creationId xmlns:p14="http://schemas.microsoft.com/office/powerpoint/2010/main" val="1236277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66</a:t>
            </a:fld>
            <a:endParaRPr kumimoji="1" lang="zh-CN" altLang="en-US"/>
          </a:p>
        </p:txBody>
      </p:sp>
    </p:spTree>
    <p:extLst>
      <p:ext uri="{BB962C8B-B14F-4D97-AF65-F5344CB8AC3E}">
        <p14:creationId xmlns:p14="http://schemas.microsoft.com/office/powerpoint/2010/main" val="3590347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67</a:t>
            </a:fld>
            <a:endParaRPr kumimoji="1" lang="zh-CN" altLang="en-US"/>
          </a:p>
        </p:txBody>
      </p:sp>
    </p:spTree>
    <p:extLst>
      <p:ext uri="{BB962C8B-B14F-4D97-AF65-F5344CB8AC3E}">
        <p14:creationId xmlns:p14="http://schemas.microsoft.com/office/powerpoint/2010/main" val="77437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68</a:t>
            </a:fld>
            <a:endParaRPr kumimoji="1" lang="zh-CN" altLang="en-US"/>
          </a:p>
        </p:txBody>
      </p:sp>
    </p:spTree>
    <p:extLst>
      <p:ext uri="{BB962C8B-B14F-4D97-AF65-F5344CB8AC3E}">
        <p14:creationId xmlns:p14="http://schemas.microsoft.com/office/powerpoint/2010/main" val="108882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17</a:t>
            </a:fld>
            <a:endParaRPr kumimoji="1" lang="zh-CN" altLang="en-US"/>
          </a:p>
        </p:txBody>
      </p:sp>
    </p:spTree>
    <p:extLst>
      <p:ext uri="{BB962C8B-B14F-4D97-AF65-F5344CB8AC3E}">
        <p14:creationId xmlns:p14="http://schemas.microsoft.com/office/powerpoint/2010/main" val="3350124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18</a:t>
            </a:fld>
            <a:endParaRPr kumimoji="1" lang="zh-CN" altLang="en-US"/>
          </a:p>
        </p:txBody>
      </p:sp>
    </p:spTree>
    <p:extLst>
      <p:ext uri="{BB962C8B-B14F-4D97-AF65-F5344CB8AC3E}">
        <p14:creationId xmlns:p14="http://schemas.microsoft.com/office/powerpoint/2010/main" val="342924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19</a:t>
            </a:fld>
            <a:endParaRPr kumimoji="1" lang="zh-CN" altLang="en-US"/>
          </a:p>
        </p:txBody>
      </p:sp>
    </p:spTree>
    <p:extLst>
      <p:ext uri="{BB962C8B-B14F-4D97-AF65-F5344CB8AC3E}">
        <p14:creationId xmlns:p14="http://schemas.microsoft.com/office/powerpoint/2010/main" val="15682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59</a:t>
            </a:fld>
            <a:endParaRPr kumimoji="1" lang="zh-CN" altLang="en-US"/>
          </a:p>
        </p:txBody>
      </p:sp>
    </p:spTree>
    <p:extLst>
      <p:ext uri="{BB962C8B-B14F-4D97-AF65-F5344CB8AC3E}">
        <p14:creationId xmlns:p14="http://schemas.microsoft.com/office/powerpoint/2010/main" val="2318427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60</a:t>
            </a:fld>
            <a:endParaRPr kumimoji="1" lang="zh-CN" altLang="en-US"/>
          </a:p>
        </p:txBody>
      </p:sp>
    </p:spTree>
    <p:extLst>
      <p:ext uri="{BB962C8B-B14F-4D97-AF65-F5344CB8AC3E}">
        <p14:creationId xmlns:p14="http://schemas.microsoft.com/office/powerpoint/2010/main" val="235605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61</a:t>
            </a:fld>
            <a:endParaRPr kumimoji="1" lang="zh-CN" altLang="en-US"/>
          </a:p>
        </p:txBody>
      </p:sp>
    </p:spTree>
    <p:extLst>
      <p:ext uri="{BB962C8B-B14F-4D97-AF65-F5344CB8AC3E}">
        <p14:creationId xmlns:p14="http://schemas.microsoft.com/office/powerpoint/2010/main" val="163175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62</a:t>
            </a:fld>
            <a:endParaRPr kumimoji="1" lang="zh-CN" altLang="en-US"/>
          </a:p>
        </p:txBody>
      </p:sp>
    </p:spTree>
    <p:extLst>
      <p:ext uri="{BB962C8B-B14F-4D97-AF65-F5344CB8AC3E}">
        <p14:creationId xmlns:p14="http://schemas.microsoft.com/office/powerpoint/2010/main" val="1847642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63</a:t>
            </a:fld>
            <a:endParaRPr kumimoji="1" lang="zh-CN" altLang="en-US"/>
          </a:p>
        </p:txBody>
      </p:sp>
    </p:spTree>
    <p:extLst>
      <p:ext uri="{BB962C8B-B14F-4D97-AF65-F5344CB8AC3E}">
        <p14:creationId xmlns:p14="http://schemas.microsoft.com/office/powerpoint/2010/main" val="232682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B6AE6-0F78-6216-7AF5-6726399100A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39FD6AA-30F6-5C3F-3EE7-BFE6D7006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7D73BDC-A4BD-9A30-7BCE-2AC3253523A6}"/>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5" name="页脚占位符 4">
            <a:extLst>
              <a:ext uri="{FF2B5EF4-FFF2-40B4-BE49-F238E27FC236}">
                <a16:creationId xmlns:a16="http://schemas.microsoft.com/office/drawing/2014/main" id="{FC9F2575-E4B1-62FC-49C1-D118102C36C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71AB958-84FF-7365-C691-A4EEC19CEE7B}"/>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148409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9D4E8-11CA-748C-E6FA-F60C19341BA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8CB8633-D854-E50B-1F48-AA06C2FF316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B88B8BA-4113-B51C-B860-F9E9A7302FAC}"/>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5" name="页脚占位符 4">
            <a:extLst>
              <a:ext uri="{FF2B5EF4-FFF2-40B4-BE49-F238E27FC236}">
                <a16:creationId xmlns:a16="http://schemas.microsoft.com/office/drawing/2014/main" id="{F8B34A8F-DC4B-62B4-D121-926134BB22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4FBCF73-8D2C-1252-CFF3-9E6524F4D241}"/>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89021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9E20C33-B5DD-2C39-5F2E-DCB44066B8A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D8E8FDD-1E9A-1EE8-21A2-DC3D54BA297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6DB63C5-D405-3606-AAFB-2108B66318E9}"/>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5" name="页脚占位符 4">
            <a:extLst>
              <a:ext uri="{FF2B5EF4-FFF2-40B4-BE49-F238E27FC236}">
                <a16:creationId xmlns:a16="http://schemas.microsoft.com/office/drawing/2014/main" id="{592D0286-14EA-D689-9044-91218E9C800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C568CF9-D404-6E30-F1CB-233CAABDCB81}"/>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82332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1455A-0381-580A-1512-4A43DDC4752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EF51B62-823F-8534-7029-FA440854B24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0C4D083-FC02-2E0E-91A8-1E613727C0B1}"/>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5" name="页脚占位符 4">
            <a:extLst>
              <a:ext uri="{FF2B5EF4-FFF2-40B4-BE49-F238E27FC236}">
                <a16:creationId xmlns:a16="http://schemas.microsoft.com/office/drawing/2014/main" id="{A998AA93-685B-5403-AED1-1F689721068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C291AD-326E-E68E-9370-AB9BDA8CB2C7}"/>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96880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F2707-1E3B-F096-4565-4C2A12B50BF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BCEA78D-A3F2-E6BE-B1A2-ADC90771C3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C65AA955-DC17-4C52-A1FF-5832A7DF9C54}"/>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5" name="页脚占位符 4">
            <a:extLst>
              <a:ext uri="{FF2B5EF4-FFF2-40B4-BE49-F238E27FC236}">
                <a16:creationId xmlns:a16="http://schemas.microsoft.com/office/drawing/2014/main" id="{84760B18-19F3-8165-3D80-3DD95429CF5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770D414-5E19-33F9-51C9-211E5B9E7EC0}"/>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61422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13DD8-7D99-7BCA-D8AF-DFF466D3B25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F26F3-0A0C-AB47-FF95-1CF190C60C0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D351614-A679-C947-0E0F-77A50468DE0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628822F-01AB-6193-1A8B-B6784EE12528}"/>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6" name="页脚占位符 5">
            <a:extLst>
              <a:ext uri="{FF2B5EF4-FFF2-40B4-BE49-F238E27FC236}">
                <a16:creationId xmlns:a16="http://schemas.microsoft.com/office/drawing/2014/main" id="{4AF8F26C-AA96-2C7B-5631-1305F37F41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633879A-3C14-EB9F-A839-EBFC32FD11EA}"/>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2756760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5349D-E202-2C02-0382-535D61A5662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8FF55E9-8109-9888-2DCC-44F00C3E9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8A2C91B-52FD-49CC-6AA7-3D5920121A9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DFDDCEE6-A8BE-4137-9ECB-70383E86B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24737B7-56A9-D671-B733-DF8509E9895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C8A3D82F-91CC-385C-0777-DAF8A941A7AF}"/>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8" name="页脚占位符 7">
            <a:extLst>
              <a:ext uri="{FF2B5EF4-FFF2-40B4-BE49-F238E27FC236}">
                <a16:creationId xmlns:a16="http://schemas.microsoft.com/office/drawing/2014/main" id="{A1CB569B-474D-6405-A6C4-08057754B7A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A8B5387-079D-B16D-B803-90DC74A41ADF}"/>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266014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8D2CD-54A7-2DDC-CBDB-51FDBCE67B6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A424421-1F2B-7486-9EF3-9F3961EDCF66}"/>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4" name="页脚占位符 3">
            <a:extLst>
              <a:ext uri="{FF2B5EF4-FFF2-40B4-BE49-F238E27FC236}">
                <a16:creationId xmlns:a16="http://schemas.microsoft.com/office/drawing/2014/main" id="{95FBAAB8-D5DE-AD62-A264-F7B1D04A5EF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6D0F212-F2F2-F467-403B-4C1773BF887C}"/>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76450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D4CB6A-FCB8-2D0A-385F-4EFC50AF38A8}"/>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3" name="页脚占位符 2">
            <a:extLst>
              <a:ext uri="{FF2B5EF4-FFF2-40B4-BE49-F238E27FC236}">
                <a16:creationId xmlns:a16="http://schemas.microsoft.com/office/drawing/2014/main" id="{9001FC97-2266-4F43-8729-6AB80A583A0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0BDCAF6-F299-C3D9-AB84-F55DBAC29846}"/>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273377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0A83D-911B-A357-486D-796AC1222A6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4C0E27E-BF89-9366-21C4-F7B2CB74B1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E240773-406F-D374-8C7E-23BBB49B0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9A8C860-ABB5-7C79-9487-E2CB460F9555}"/>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6" name="页脚占位符 5">
            <a:extLst>
              <a:ext uri="{FF2B5EF4-FFF2-40B4-BE49-F238E27FC236}">
                <a16:creationId xmlns:a16="http://schemas.microsoft.com/office/drawing/2014/main" id="{91415829-FC76-4E8D-8180-810534CCC2C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09D682E-520C-2823-AA74-A7E8325354DE}"/>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255693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E2020-9BCF-7134-49AC-3D36752AE90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9015984-6599-2277-5674-0804C6681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82FF0A7-1A97-75ED-8FF5-EA2899446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726016E-67A5-5CB1-0EB7-48BE089CC176}"/>
              </a:ext>
            </a:extLst>
          </p:cNvPr>
          <p:cNvSpPr>
            <a:spLocks noGrp="1"/>
          </p:cNvSpPr>
          <p:nvPr>
            <p:ph type="dt" sz="half" idx="10"/>
          </p:nvPr>
        </p:nvSpPr>
        <p:spPr/>
        <p:txBody>
          <a:bodyPr/>
          <a:lstStyle/>
          <a:p>
            <a:fld id="{93FF2699-7A0A-C748-ACC7-2CAB77C14AF5}" type="datetimeFigureOut">
              <a:rPr kumimoji="1" lang="zh-CN" altLang="en-US" smtClean="0"/>
              <a:t>2024/9/3</a:t>
            </a:fld>
            <a:endParaRPr kumimoji="1" lang="zh-CN" altLang="en-US"/>
          </a:p>
        </p:txBody>
      </p:sp>
      <p:sp>
        <p:nvSpPr>
          <p:cNvPr id="6" name="页脚占位符 5">
            <a:extLst>
              <a:ext uri="{FF2B5EF4-FFF2-40B4-BE49-F238E27FC236}">
                <a16:creationId xmlns:a16="http://schemas.microsoft.com/office/drawing/2014/main" id="{0BAB8054-A422-F0ED-31B7-AF0ABCBA1EC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3D560F8-345C-E5DF-353C-1F6E477790AF}"/>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488916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5E06723-332C-8C86-7560-43ECD5427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3A01A93-A620-5A44-A80E-BD970CD561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7FD547B-4816-5359-90FB-BBDE72FE7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F2699-7A0A-C748-ACC7-2CAB77C14AF5}" type="datetimeFigureOut">
              <a:rPr kumimoji="1" lang="zh-CN" altLang="en-US" smtClean="0"/>
              <a:t>2024/9/3</a:t>
            </a:fld>
            <a:endParaRPr kumimoji="1" lang="zh-CN" altLang="en-US"/>
          </a:p>
        </p:txBody>
      </p:sp>
      <p:sp>
        <p:nvSpPr>
          <p:cNvPr id="5" name="页脚占位符 4">
            <a:extLst>
              <a:ext uri="{FF2B5EF4-FFF2-40B4-BE49-F238E27FC236}">
                <a16:creationId xmlns:a16="http://schemas.microsoft.com/office/drawing/2014/main" id="{C2DEF939-18F5-DF28-5A64-3D6313373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E8E8157-0AF9-E930-04DE-E119BD672A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874538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893B42B-EB02-E974-F41C-D271ED5846AF}"/>
              </a:ext>
            </a:extLst>
          </p:cNvPr>
          <p:cNvSpPr/>
          <p:nvPr/>
        </p:nvSpPr>
        <p:spPr>
          <a:xfrm>
            <a:off x="0" y="1720054"/>
            <a:ext cx="12192000" cy="2376264"/>
          </a:xfrm>
          <a:prstGeom prst="rect">
            <a:avLst/>
          </a:prstGeom>
          <a:solidFill>
            <a:srgbClr val="0048A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7200" dirty="0">
                <a:latin typeface="Microsoft YaHei" panose="020B0503020204020204" pitchFamily="34" charset="-122"/>
                <a:ea typeface="Microsoft YaHei" panose="020B0503020204020204" pitchFamily="34" charset="-122"/>
              </a:rPr>
              <a:t>第三章  软件调试</a:t>
            </a:r>
          </a:p>
        </p:txBody>
      </p:sp>
      <p:sp>
        <p:nvSpPr>
          <p:cNvPr id="2" name="文本框 1">
            <a:extLst>
              <a:ext uri="{FF2B5EF4-FFF2-40B4-BE49-F238E27FC236}">
                <a16:creationId xmlns:a16="http://schemas.microsoft.com/office/drawing/2014/main" id="{74667353-FCCF-9EF6-5B5E-76C9E27373DA}"/>
              </a:ext>
            </a:extLst>
          </p:cNvPr>
          <p:cNvSpPr txBox="1"/>
          <p:nvPr/>
        </p:nvSpPr>
        <p:spPr>
          <a:xfrm>
            <a:off x="5080337" y="4221088"/>
            <a:ext cx="2031325" cy="1135054"/>
          </a:xfrm>
          <a:prstGeom prst="rect">
            <a:avLst/>
          </a:prstGeom>
          <a:noFill/>
        </p:spPr>
        <p:txBody>
          <a:bodyPr wrap="none" rtlCol="0">
            <a:spAutoFit/>
          </a:bodyPr>
          <a:lstStyle/>
          <a:p>
            <a:pPr algn="ctr">
              <a:lnSpc>
                <a:spcPct val="150000"/>
              </a:lnSpc>
            </a:pPr>
            <a:r>
              <a:rPr kumimoji="1" lang="zh-CN" altLang="en-US" sz="2400" dirty="0">
                <a:latin typeface="Microsoft YaHei" panose="020B0503020204020204" pitchFamily="34" charset="-122"/>
                <a:ea typeface="Microsoft YaHei" panose="020B0503020204020204" pitchFamily="34" charset="-122"/>
              </a:rPr>
              <a:t>天津大学 </a:t>
            </a:r>
            <a:endParaRPr kumimoji="1" lang="en-US" altLang="zh-CN" sz="2400" dirty="0">
              <a:latin typeface="Microsoft YaHei" panose="020B0503020204020204" pitchFamily="34" charset="-122"/>
              <a:ea typeface="Microsoft YaHei" panose="020B0503020204020204" pitchFamily="34" charset="-122"/>
            </a:endParaRPr>
          </a:p>
          <a:p>
            <a:pPr algn="ctr">
              <a:lnSpc>
                <a:spcPct val="150000"/>
              </a:lnSpc>
            </a:pPr>
            <a:r>
              <a:rPr kumimoji="1" lang="zh-CN" altLang="en-US" sz="2400" dirty="0">
                <a:latin typeface="Microsoft YaHei" panose="020B0503020204020204" pitchFamily="34" charset="-122"/>
                <a:ea typeface="Microsoft YaHei" panose="020B0503020204020204" pitchFamily="34" charset="-122"/>
              </a:rPr>
              <a:t>网络安全学院</a:t>
            </a:r>
          </a:p>
        </p:txBody>
      </p:sp>
    </p:spTree>
    <p:extLst>
      <p:ext uri="{BB962C8B-B14F-4D97-AF65-F5344CB8AC3E}">
        <p14:creationId xmlns:p14="http://schemas.microsoft.com/office/powerpoint/2010/main" val="27836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02</a:t>
            </a:r>
            <a:r>
              <a:rPr kumimoji="1" lang="zh-CN" altLang="en-US" sz="6000" dirty="0">
                <a:solidFill>
                  <a:schemeClr val="bg1"/>
                </a:solidFill>
                <a:latin typeface="Microsoft YaHei" panose="020B0503020204020204" pitchFamily="34" charset="-122"/>
                <a:ea typeface="Microsoft YaHei" panose="020B0503020204020204" pitchFamily="34" charset="-122"/>
              </a:rPr>
              <a:t>   虚拟内存</a:t>
            </a:r>
          </a:p>
        </p:txBody>
      </p:sp>
    </p:spTree>
    <p:extLst>
      <p:ext uri="{BB962C8B-B14F-4D97-AF65-F5344CB8AC3E}">
        <p14:creationId xmlns:p14="http://schemas.microsoft.com/office/powerpoint/2010/main" val="2215511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Windows</a:t>
            </a:r>
            <a:r>
              <a:rPr kumimoji="1" lang="zh-CN" altLang="en-US" sz="3200" dirty="0">
                <a:latin typeface="Microsoft YaHei" panose="020B0503020204020204" pitchFamily="34" charset="-122"/>
                <a:ea typeface="Microsoft YaHei" panose="020B0503020204020204" pitchFamily="34" charset="-122"/>
              </a:rPr>
              <a:t>安全模式</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A5FFB534-A007-DC6E-779C-C54B198959B3}"/>
              </a:ext>
            </a:extLst>
          </p:cNvPr>
          <p:cNvSpPr txBox="1"/>
          <p:nvPr/>
        </p:nvSpPr>
        <p:spPr>
          <a:xfrm>
            <a:off x="6450969" y="1158396"/>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内核模式</a:t>
            </a:r>
          </a:p>
        </p:txBody>
      </p:sp>
      <p:sp>
        <p:nvSpPr>
          <p:cNvPr id="11" name="文本框 10">
            <a:extLst>
              <a:ext uri="{FF2B5EF4-FFF2-40B4-BE49-F238E27FC236}">
                <a16:creationId xmlns:a16="http://schemas.microsoft.com/office/drawing/2014/main" id="{4FEA0D78-1385-719C-4EF9-069CC2B7058E}"/>
              </a:ext>
            </a:extLst>
          </p:cNvPr>
          <p:cNvSpPr txBox="1"/>
          <p:nvPr/>
        </p:nvSpPr>
        <p:spPr>
          <a:xfrm>
            <a:off x="6450969" y="1938793"/>
            <a:ext cx="4824536" cy="351961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操作系统代码（如系统服务和设备驱动程序）则运行在内核模式。</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在内核模式下程序可以访问所有的内存和硬件，并使用所有的处理器指令。</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操作系统程序比用户程序拥有更高的权限，可以确保用户程序不会意外的</a:t>
            </a:r>
            <a:r>
              <a:rPr kumimoji="1" lang="zh-CN" altLang="en-US" sz="2000" dirty="0">
                <a:latin typeface="Microsoft YaHei" panose="020B0503020204020204" pitchFamily="34" charset="-122"/>
                <a:ea typeface="Microsoft YaHei" panose="020B0503020204020204" pitchFamily="34" charset="-122"/>
              </a:rPr>
              <a:t>破坏操作系统的稳定性。</a:t>
            </a: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用户模式</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929217"/>
            <a:ext cx="4824536" cy="1980735"/>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为了防止用户程序访问并篡改操作系统的关键部分，</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Windows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使用了两种处理器存取模式：</a:t>
            </a:r>
            <a:r>
              <a:rPr kumimoji="1" lang="zh-CN" altLang="en-US" sz="2000" dirty="0">
                <a:latin typeface="Microsoft YaHei" panose="020B0503020204020204" pitchFamily="34" charset="-122"/>
                <a:ea typeface="Microsoft YaHei" panose="020B0503020204020204" pitchFamily="34" charset="-122"/>
              </a:rPr>
              <a:t>用户模式和内核模式</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用户程序运行在用户模式。</a:t>
            </a:r>
          </a:p>
        </p:txBody>
      </p:sp>
    </p:spTree>
    <p:extLst>
      <p:ext uri="{BB962C8B-B14F-4D97-AF65-F5344CB8AC3E}">
        <p14:creationId xmlns:p14="http://schemas.microsoft.com/office/powerpoint/2010/main" val="196440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虚拟内存</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A5FFB534-A007-DC6E-779C-C54B198959B3}"/>
              </a:ext>
            </a:extLst>
          </p:cNvPr>
          <p:cNvSpPr txBox="1"/>
          <p:nvPr/>
        </p:nvSpPr>
        <p:spPr>
          <a:xfrm>
            <a:off x="6450969" y="1158396"/>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虚拟内存</a:t>
            </a:r>
          </a:p>
        </p:txBody>
      </p:sp>
      <p:sp>
        <p:nvSpPr>
          <p:cNvPr id="11" name="文本框 10">
            <a:extLst>
              <a:ext uri="{FF2B5EF4-FFF2-40B4-BE49-F238E27FC236}">
                <a16:creationId xmlns:a16="http://schemas.microsoft.com/office/drawing/2014/main" id="{4FEA0D78-1385-719C-4EF9-069CC2B7058E}"/>
              </a:ext>
            </a:extLst>
          </p:cNvPr>
          <p:cNvSpPr txBox="1"/>
          <p:nvPr/>
        </p:nvSpPr>
        <p:spPr>
          <a:xfrm>
            <a:off x="6450969" y="1938793"/>
            <a:ext cx="4824536"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通常，在用户模式下，用调试器看到的内存地址都是虚拟内存。</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物理内存</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929217"/>
            <a:ext cx="4824536" cy="1980799"/>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Windows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的内存可以被分为两个层面：</a:t>
            </a:r>
            <a:r>
              <a:rPr kumimoji="1" lang="zh-CN" altLang="en-US" sz="2000" dirty="0">
                <a:latin typeface="Microsoft YaHei" panose="020B0503020204020204" pitchFamily="34" charset="-122"/>
                <a:ea typeface="Microsoft YaHei" panose="020B0503020204020204" pitchFamily="34" charset="-122"/>
              </a:rPr>
              <a:t>物理内存和虚拟内存。</a:t>
            </a: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物理内存非常复杂，需要进入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Windows</a:t>
            </a:r>
            <a:r>
              <a:rPr kumimoji="1" lang="zh-CN" altLang="en-US" sz="2000" dirty="0">
                <a:latin typeface="Microsoft YaHei" panose="020B0503020204020204" pitchFamily="34" charset="-122"/>
                <a:ea typeface="Microsoft YaHei" panose="020B0503020204020204" pitchFamily="34" charset="-122"/>
              </a:rPr>
              <a:t>内核级别</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才能看到。</a:t>
            </a:r>
          </a:p>
        </p:txBody>
      </p:sp>
    </p:spTree>
    <p:extLst>
      <p:ext uri="{BB962C8B-B14F-4D97-AF65-F5344CB8AC3E}">
        <p14:creationId xmlns:p14="http://schemas.microsoft.com/office/powerpoint/2010/main" val="366383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虚拟地址</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A5FFB534-A007-DC6E-779C-C54B198959B3}"/>
              </a:ext>
            </a:extLst>
          </p:cNvPr>
          <p:cNvSpPr txBox="1"/>
          <p:nvPr/>
        </p:nvSpPr>
        <p:spPr>
          <a:xfrm>
            <a:off x="6450969" y="1158396"/>
            <a:ext cx="1107996"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实地址</a:t>
            </a:r>
          </a:p>
        </p:txBody>
      </p:sp>
      <p:sp>
        <p:nvSpPr>
          <p:cNvPr id="11" name="文本框 10">
            <a:extLst>
              <a:ext uri="{FF2B5EF4-FFF2-40B4-BE49-F238E27FC236}">
                <a16:creationId xmlns:a16="http://schemas.microsoft.com/office/drawing/2014/main" id="{4FEA0D78-1385-719C-4EF9-069CC2B7058E}"/>
              </a:ext>
            </a:extLst>
          </p:cNvPr>
          <p:cNvSpPr txBox="1"/>
          <p:nvPr/>
        </p:nvSpPr>
        <p:spPr>
          <a:xfrm>
            <a:off x="6450969" y="1938793"/>
            <a:ext cx="4824536" cy="2365519"/>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计算机物理内存的访问地址则称为</a:t>
            </a:r>
            <a:r>
              <a:rPr kumimoji="1" lang="zh-CN" altLang="en-US" sz="2000" dirty="0">
                <a:latin typeface="Microsoft YaHei" panose="020B0503020204020204" pitchFamily="34" charset="-122"/>
                <a:ea typeface="Microsoft YaHei" panose="020B0503020204020204" pitchFamily="34" charset="-122"/>
              </a:rPr>
              <a:t>实地址或物理地址，其对</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应的存储空间称为物理存储空间或主存空间。</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程序进行从虚拟地址到物理地址转换的过程称为</a:t>
            </a:r>
            <a:r>
              <a:rPr kumimoji="1" lang="zh-CN" altLang="en-US" sz="2000" dirty="0">
                <a:latin typeface="Microsoft YaHei" panose="020B0503020204020204" pitchFamily="34" charset="-122"/>
                <a:ea typeface="Microsoft YaHei" panose="020B0503020204020204" pitchFamily="34" charset="-122"/>
              </a:rPr>
              <a:t>程序的再定位</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虚拟地址</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929217"/>
            <a:ext cx="4824536" cy="1596014"/>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用户编制和调试程序时使用的地址称为</a:t>
            </a:r>
            <a:r>
              <a:rPr kumimoji="1" lang="zh-CN" altLang="en-US" sz="2000" dirty="0">
                <a:latin typeface="Microsoft YaHei" panose="020B0503020204020204" pitchFamily="34" charset="-122"/>
                <a:ea typeface="Microsoft YaHei" panose="020B0503020204020204" pitchFamily="34" charset="-122"/>
              </a:rPr>
              <a:t>虚拟地址（</a:t>
            </a:r>
            <a:r>
              <a:rPr kumimoji="1" lang="en-US" altLang="zh-CN" sz="2000" dirty="0">
                <a:latin typeface="Microsoft YaHei" panose="020B0503020204020204" pitchFamily="34" charset="-122"/>
                <a:ea typeface="Microsoft YaHei" panose="020B0503020204020204" pitchFamily="34" charset="-122"/>
              </a:rPr>
              <a:t>Virtual</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Address</a:t>
            </a:r>
            <a:r>
              <a:rPr kumimoji="1" lang="zh-CN" altLang="en-US" sz="2000" dirty="0">
                <a:latin typeface="Microsoft YaHei" panose="020B0503020204020204" pitchFamily="34" charset="-122"/>
                <a:ea typeface="Microsoft YaHei" panose="020B0503020204020204" pitchFamily="34" charset="-122"/>
              </a:rPr>
              <a:t>）或逻辑地址（</a:t>
            </a:r>
            <a:r>
              <a:rPr kumimoji="1" lang="en-US" altLang="zh-CN" sz="2000" dirty="0">
                <a:latin typeface="Microsoft YaHei" panose="020B0503020204020204" pitchFamily="34" charset="-122"/>
                <a:ea typeface="Microsoft YaHei" panose="020B0503020204020204" pitchFamily="34" charset="-122"/>
              </a:rPr>
              <a:t>Logical</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Address</a:t>
            </a:r>
            <a:r>
              <a:rPr kumimoji="1" lang="zh-CN" altLang="en-US" sz="2000" dirty="0">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，其对应的存储空间称为虚拟内存或逻辑地址空间。</a:t>
            </a:r>
          </a:p>
        </p:txBody>
      </p:sp>
    </p:spTree>
    <p:extLst>
      <p:ext uri="{BB962C8B-B14F-4D97-AF65-F5344CB8AC3E}">
        <p14:creationId xmlns:p14="http://schemas.microsoft.com/office/powerpoint/2010/main" val="1399971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进程空间</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A5FFB534-A007-DC6E-779C-C54B198959B3}"/>
              </a:ext>
            </a:extLst>
          </p:cNvPr>
          <p:cNvSpPr txBox="1"/>
          <p:nvPr/>
        </p:nvSpPr>
        <p:spPr>
          <a:xfrm>
            <a:off x="6450969" y="1158396"/>
            <a:ext cx="2085827"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64</a:t>
            </a:r>
            <a:r>
              <a:rPr kumimoji="1" lang="zh-CN" altLang="en-US" sz="2400" dirty="0">
                <a:solidFill>
                  <a:srgbClr val="0048AA"/>
                </a:solidFill>
                <a:latin typeface="Microsoft YaHei" panose="020B0503020204020204" pitchFamily="34" charset="-122"/>
                <a:ea typeface="Microsoft YaHei" panose="020B0503020204020204" pitchFamily="34" charset="-122"/>
              </a:rPr>
              <a:t>位操作系统</a:t>
            </a:r>
          </a:p>
        </p:txBody>
      </p:sp>
      <p:sp>
        <p:nvSpPr>
          <p:cNvPr id="11" name="文本框 10">
            <a:extLst>
              <a:ext uri="{FF2B5EF4-FFF2-40B4-BE49-F238E27FC236}">
                <a16:creationId xmlns:a16="http://schemas.microsoft.com/office/drawing/2014/main" id="{4FEA0D78-1385-719C-4EF9-069CC2B7058E}"/>
              </a:ext>
            </a:extLst>
          </p:cNvPr>
          <p:cNvSpPr txBox="1"/>
          <p:nvPr/>
        </p:nvSpPr>
        <p:spPr>
          <a:xfrm>
            <a:off x="6450969" y="1938793"/>
            <a:ext cx="482453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目前，操作系统运行在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64</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位架构的硬件上，可访问的内存也</a:t>
            </a:r>
            <a:r>
              <a:rPr kumimoji="1" lang="zh-CN" altLang="en-US" sz="2000" dirty="0">
                <a:latin typeface="Microsoft YaHei" panose="020B0503020204020204" pitchFamily="34" charset="-122"/>
                <a:ea typeface="Microsoft YaHei" panose="020B0503020204020204" pitchFamily="34" charset="-122"/>
              </a:rPr>
              <a:t>突破了以前</a:t>
            </a:r>
            <a:r>
              <a:rPr kumimoji="1" lang="en-US" altLang="zh-CN" sz="2000" dirty="0">
                <a:latin typeface="Microsoft YaHei" panose="020B0503020204020204" pitchFamily="34" charset="-122"/>
                <a:ea typeface="Microsoft YaHei" panose="020B0503020204020204" pitchFamily="34" charset="-122"/>
              </a:rPr>
              <a:t>4GB</a:t>
            </a:r>
            <a:r>
              <a:rPr kumimoji="1" lang="zh-CN" altLang="en-US" sz="2000" dirty="0">
                <a:latin typeface="Microsoft YaHei" panose="020B0503020204020204" pitchFamily="34" charset="-122"/>
                <a:ea typeface="Microsoft YaHei" panose="020B0503020204020204" pitchFamily="34" charset="-122"/>
              </a:rPr>
              <a:t>的限制</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，但是独立的进程拥有独立的虚拟地址空间的内存管理机制还在沿用。</a:t>
            </a: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2085827"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32</a:t>
            </a:r>
            <a:r>
              <a:rPr kumimoji="1" lang="zh-CN" altLang="en-US" sz="2400" dirty="0">
                <a:solidFill>
                  <a:srgbClr val="0048AA"/>
                </a:solidFill>
                <a:latin typeface="Microsoft YaHei" panose="020B0503020204020204" pitchFamily="34" charset="-122"/>
                <a:ea typeface="Microsoft YaHei" panose="020B0503020204020204" pitchFamily="34" charset="-122"/>
              </a:rPr>
              <a:t>位操作系统</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929217"/>
            <a:ext cx="4824536" cy="3134961"/>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32</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位</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Windows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系统中，在运行</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文件时，操作系统会自动加载该文件到内存，并为其映射出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4GB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的虚拟存储空间，然后继续运行，这就形成了</a:t>
            </a:r>
            <a:r>
              <a:rPr kumimoji="1" lang="zh-CN" altLang="en-US" sz="2000" dirty="0">
                <a:latin typeface="Microsoft YaHei" panose="020B0503020204020204" pitchFamily="34" charset="-122"/>
                <a:ea typeface="Microsoft YaHei" panose="020B0503020204020204" pitchFamily="34" charset="-122"/>
              </a:rPr>
              <a:t>进程空间</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文件对应的进程可以独立支配这</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4GB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虚拟空间。在这个空间中定位的地址称为</a:t>
            </a:r>
            <a:r>
              <a:rPr kumimoji="1" lang="zh-CN" altLang="en-US" sz="2000" dirty="0">
                <a:latin typeface="Microsoft YaHei" panose="020B0503020204020204" pitchFamily="34" charset="-122"/>
                <a:ea typeface="Microsoft YaHei" panose="020B0503020204020204" pitchFamily="34" charset="-122"/>
              </a:rPr>
              <a:t>虚拟内存地址（</a:t>
            </a:r>
            <a:r>
              <a:rPr kumimoji="1" lang="en-US" altLang="zh-CN" sz="2000" dirty="0">
                <a:latin typeface="Microsoft YaHei" panose="020B0503020204020204" pitchFamily="34" charset="-122"/>
                <a:ea typeface="Microsoft YaHei" panose="020B0503020204020204" pitchFamily="34" charset="-122"/>
              </a:rPr>
              <a:t>Virtual Address</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VA</a:t>
            </a:r>
            <a:r>
              <a:rPr kumimoji="1" lang="zh-CN" altLang="en-US" sz="2000" dirty="0">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551820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PE</a:t>
            </a:r>
            <a:r>
              <a:rPr kumimoji="1" lang="zh-CN" altLang="en-US" sz="3200" dirty="0">
                <a:latin typeface="Microsoft YaHei" panose="020B0503020204020204" pitchFamily="34" charset="-122"/>
                <a:ea typeface="Microsoft YaHei" panose="020B0503020204020204" pitchFamily="34" charset="-122"/>
              </a:rPr>
              <a:t>文件与虚拟内存的映射</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A5FFB534-A007-DC6E-779C-C54B198959B3}"/>
              </a:ext>
            </a:extLst>
          </p:cNvPr>
          <p:cNvSpPr txBox="1"/>
          <p:nvPr/>
        </p:nvSpPr>
        <p:spPr>
          <a:xfrm>
            <a:off x="6450969" y="1158396"/>
            <a:ext cx="2085827"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虚拟内存地址</a:t>
            </a:r>
          </a:p>
        </p:txBody>
      </p:sp>
      <p:sp>
        <p:nvSpPr>
          <p:cNvPr id="11" name="文本框 10">
            <a:extLst>
              <a:ext uri="{FF2B5EF4-FFF2-40B4-BE49-F238E27FC236}">
                <a16:creationId xmlns:a16="http://schemas.microsoft.com/office/drawing/2014/main" id="{4FEA0D78-1385-719C-4EF9-069CC2B7058E}"/>
              </a:ext>
            </a:extLst>
          </p:cNvPr>
          <p:cNvSpPr txBox="1"/>
          <p:nvPr/>
        </p:nvSpPr>
        <p:spPr>
          <a:xfrm>
            <a:off x="6450969" y="1938793"/>
            <a:ext cx="4824536" cy="121135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反之，在调试时看到的某条指令的地址是</a:t>
            </a:r>
            <a:r>
              <a:rPr kumimoji="1" lang="zh-CN" altLang="en-US" sz="2000" dirty="0">
                <a:latin typeface="Microsoft YaHei" panose="020B0503020204020204" pitchFamily="34" charset="-122"/>
                <a:ea typeface="Microsoft YaHei" panose="020B0503020204020204" pitchFamily="34" charset="-122"/>
              </a:rPr>
              <a:t>虚拟内存地址</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，我们也经常需要回到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文件中找到这条指令对应的机器码。</a:t>
            </a: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文件偏移</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929217"/>
            <a:ext cx="482453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静态反汇编工具看到的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文件中某条指令的位置是相对于磁盘文件而言的，即所谓的</a:t>
            </a:r>
            <a:r>
              <a:rPr kumimoji="1" lang="zh-CN" altLang="en-US" sz="2000" dirty="0">
                <a:latin typeface="Microsoft YaHei" panose="020B0503020204020204" pitchFamily="34" charset="-122"/>
                <a:ea typeface="Microsoft YaHei" panose="020B0503020204020204" pitchFamily="34" charset="-122"/>
              </a:rPr>
              <a:t>文件偏移</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，我们可能还需要知道这条指令在内存中所处的位置，即虚拟内存地址。</a:t>
            </a:r>
          </a:p>
        </p:txBody>
      </p:sp>
    </p:spTree>
    <p:extLst>
      <p:ext uri="{BB962C8B-B14F-4D97-AF65-F5344CB8AC3E}">
        <p14:creationId xmlns:p14="http://schemas.microsoft.com/office/powerpoint/2010/main" val="349517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PE</a:t>
            </a:r>
            <a:r>
              <a:rPr kumimoji="1" lang="zh-CN" altLang="en-US" sz="3200" dirty="0">
                <a:latin typeface="Microsoft YaHei" panose="020B0503020204020204" pitchFamily="34" charset="-122"/>
                <a:ea typeface="Microsoft YaHei" panose="020B0503020204020204" pitchFamily="34" charset="-122"/>
              </a:rPr>
              <a:t>文件与虚拟内存的映射</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6CE332CB-BBAA-218E-4291-B4B3A8711911}"/>
              </a:ext>
            </a:extLst>
          </p:cNvPr>
          <p:cNvSpPr/>
          <p:nvPr/>
        </p:nvSpPr>
        <p:spPr>
          <a:xfrm>
            <a:off x="773942" y="1052513"/>
            <a:ext cx="5106158" cy="23764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99F157C-2B4A-1C9C-8655-0B154479970F}"/>
              </a:ext>
            </a:extLst>
          </p:cNvPr>
          <p:cNvSpPr txBox="1"/>
          <p:nvPr/>
        </p:nvSpPr>
        <p:spPr>
          <a:xfrm>
            <a:off x="835475" y="1596896"/>
            <a:ext cx="4983089" cy="121135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数据在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文件中的地址叫</a:t>
            </a:r>
            <a:r>
              <a:rPr kumimoji="1" lang="zh-CN" altLang="en-US" sz="2000" dirty="0">
                <a:latin typeface="Microsoft YaHei" panose="020B0503020204020204" pitchFamily="34" charset="-122"/>
                <a:ea typeface="Microsoft YaHei" panose="020B0503020204020204" pitchFamily="34" charset="-122"/>
              </a:rPr>
              <a:t>文件偏移地址</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，这是文件在磁盘上存放时相对于文件开头的偏移。</a:t>
            </a:r>
          </a:p>
        </p:txBody>
      </p:sp>
      <p:sp>
        <p:nvSpPr>
          <p:cNvPr id="12" name="文本框 11">
            <a:extLst>
              <a:ext uri="{FF2B5EF4-FFF2-40B4-BE49-F238E27FC236}">
                <a16:creationId xmlns:a16="http://schemas.microsoft.com/office/drawing/2014/main" id="{728DB136-1650-FF4C-8907-AED375F860A7}"/>
              </a:ext>
            </a:extLst>
          </p:cNvPr>
          <p:cNvSpPr txBox="1"/>
          <p:nvPr/>
        </p:nvSpPr>
        <p:spPr>
          <a:xfrm>
            <a:off x="839416" y="1093872"/>
            <a:ext cx="4137671" cy="461665"/>
          </a:xfrm>
          <a:prstGeom prst="rect">
            <a:avLst/>
          </a:prstGeom>
          <a:noFill/>
        </p:spPr>
        <p:txBody>
          <a:bodyPr wrap="none" rtlCol="0">
            <a:spAutoFit/>
          </a:bodyPr>
          <a:lstStyle/>
          <a:p>
            <a:r>
              <a:rPr kumimoji="1" lang="zh-CN" altLang="en-US" sz="2400">
                <a:solidFill>
                  <a:srgbClr val="0048AA"/>
                </a:solidFill>
                <a:latin typeface="Microsoft YaHei" panose="020B0503020204020204" pitchFamily="34" charset="-122"/>
                <a:ea typeface="Microsoft YaHei" panose="020B0503020204020204" pitchFamily="34" charset="-122"/>
              </a:rPr>
              <a:t>文件偏移地址（</a:t>
            </a:r>
            <a:r>
              <a:rPr kumimoji="1" lang="en-US" altLang="zh-CN" sz="2400">
                <a:solidFill>
                  <a:srgbClr val="0048AA"/>
                </a:solidFill>
                <a:latin typeface="Microsoft YaHei" panose="020B0503020204020204" pitchFamily="34" charset="-122"/>
                <a:ea typeface="Microsoft YaHei" panose="020B0503020204020204" pitchFamily="34" charset="-122"/>
              </a:rPr>
              <a:t>File Offset</a:t>
            </a:r>
            <a:r>
              <a:rPr kumimoji="1" lang="zh-CN" altLang="en-US" sz="2400">
                <a:solidFill>
                  <a:srgbClr val="0048AA"/>
                </a:solidFill>
                <a:latin typeface="Microsoft YaHei" panose="020B0503020204020204" pitchFamily="34" charset="-122"/>
                <a:ea typeface="Microsoft YaHei" panose="020B0503020204020204" pitchFamily="34" charset="-122"/>
              </a:rPr>
              <a:t>）</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05E02D09-94B9-8EDB-4FCC-753EFE0CE9B5}"/>
              </a:ext>
            </a:extLst>
          </p:cNvPr>
          <p:cNvSpPr/>
          <p:nvPr/>
        </p:nvSpPr>
        <p:spPr>
          <a:xfrm>
            <a:off x="6311900" y="1042190"/>
            <a:ext cx="5118882" cy="2386810"/>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4830AFE-B9A7-799D-25CF-8490C49184E2}"/>
              </a:ext>
            </a:extLst>
          </p:cNvPr>
          <p:cNvSpPr txBox="1"/>
          <p:nvPr/>
        </p:nvSpPr>
        <p:spPr>
          <a:xfrm>
            <a:off x="6373436" y="1596895"/>
            <a:ext cx="4983089" cy="1596078"/>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装入内存时的基地址。默认情况下，</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EXE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文件在内存中的基地址是</a:t>
            </a:r>
            <a:r>
              <a:rPr kumimoji="1" lang="en-US" altLang="zh-CN" sz="2000" dirty="0">
                <a:latin typeface="Microsoft YaHei" panose="020B0503020204020204" pitchFamily="34" charset="-122"/>
                <a:ea typeface="Microsoft YaHei" panose="020B0503020204020204" pitchFamily="34" charset="-122"/>
              </a:rPr>
              <a:t>0x00400000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文件是</a:t>
            </a:r>
            <a:r>
              <a:rPr kumimoji="1" lang="en-US" altLang="zh-CN" sz="2000" dirty="0">
                <a:latin typeface="Microsoft YaHei" panose="020B0503020204020204" pitchFamily="34" charset="-122"/>
                <a:ea typeface="Microsoft YaHei" panose="020B0503020204020204" pitchFamily="34" charset="-122"/>
              </a:rPr>
              <a:t>0x10000000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这些位置可以通过修改编译选项更改。</a:t>
            </a:r>
          </a:p>
        </p:txBody>
      </p:sp>
      <p:sp>
        <p:nvSpPr>
          <p:cNvPr id="17" name="文本框 16">
            <a:extLst>
              <a:ext uri="{FF2B5EF4-FFF2-40B4-BE49-F238E27FC236}">
                <a16:creationId xmlns:a16="http://schemas.microsoft.com/office/drawing/2014/main" id="{51E0EE77-DC38-0F9A-6061-05E58D58C015}"/>
              </a:ext>
            </a:extLst>
          </p:cNvPr>
          <p:cNvSpPr txBox="1"/>
          <p:nvPr/>
        </p:nvSpPr>
        <p:spPr>
          <a:xfrm>
            <a:off x="6380614" y="1095915"/>
            <a:ext cx="3722494"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装载基址（</a:t>
            </a:r>
            <a:r>
              <a:rPr kumimoji="1" lang="en-US" altLang="zh-CN" sz="2400" dirty="0">
                <a:solidFill>
                  <a:srgbClr val="0048AA"/>
                </a:solidFill>
                <a:latin typeface="Microsoft YaHei" panose="020B0503020204020204" pitchFamily="34" charset="-122"/>
                <a:ea typeface="Microsoft YaHei" panose="020B0503020204020204" pitchFamily="34" charset="-122"/>
              </a:rPr>
              <a:t>Image Base</a:t>
            </a:r>
            <a:r>
              <a:rPr kumimoji="1" lang="zh-CN" altLang="en-US" sz="2400" dirty="0">
                <a:solidFill>
                  <a:srgbClr val="0048AA"/>
                </a:solidFill>
                <a:latin typeface="Microsoft YaHei" panose="020B0503020204020204" pitchFamily="34" charset="-122"/>
                <a:ea typeface="Microsoft YaHei" panose="020B0503020204020204" pitchFamily="34" charset="-122"/>
              </a:rPr>
              <a:t>）</a:t>
            </a:r>
          </a:p>
        </p:txBody>
      </p:sp>
      <p:sp>
        <p:nvSpPr>
          <p:cNvPr id="18" name="矩形 17">
            <a:extLst>
              <a:ext uri="{FF2B5EF4-FFF2-40B4-BE49-F238E27FC236}">
                <a16:creationId xmlns:a16="http://schemas.microsoft.com/office/drawing/2014/main" id="{FE30E0F5-7749-0897-79B4-D99A2137F269}"/>
              </a:ext>
            </a:extLst>
          </p:cNvPr>
          <p:cNvSpPr/>
          <p:nvPr/>
        </p:nvSpPr>
        <p:spPr>
          <a:xfrm>
            <a:off x="773942" y="3646241"/>
            <a:ext cx="5106158" cy="26624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6FCC5BE-CE0F-41F8-170B-13CA66B6B508}"/>
              </a:ext>
            </a:extLst>
          </p:cNvPr>
          <p:cNvSpPr txBox="1"/>
          <p:nvPr/>
        </p:nvSpPr>
        <p:spPr>
          <a:xfrm>
            <a:off x="839416" y="4563686"/>
            <a:ext cx="4983089" cy="441852"/>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文件中的指令被装入内存后的地址。</a:t>
            </a:r>
          </a:p>
        </p:txBody>
      </p:sp>
      <p:sp>
        <p:nvSpPr>
          <p:cNvPr id="20" name="文本框 19">
            <a:extLst>
              <a:ext uri="{FF2B5EF4-FFF2-40B4-BE49-F238E27FC236}">
                <a16:creationId xmlns:a16="http://schemas.microsoft.com/office/drawing/2014/main" id="{9C1413BD-A79A-0452-2EB7-045EC619E248}"/>
              </a:ext>
            </a:extLst>
          </p:cNvPr>
          <p:cNvSpPr txBox="1"/>
          <p:nvPr/>
        </p:nvSpPr>
        <p:spPr>
          <a:xfrm>
            <a:off x="839416" y="3689838"/>
            <a:ext cx="3853106" cy="830997"/>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虚拟内存地址</a:t>
            </a:r>
            <a:endParaRPr kumimoji="1" lang="en-US" altLang="zh-CN" sz="2400" dirty="0">
              <a:solidFill>
                <a:srgbClr val="0048AA"/>
              </a:solidFill>
              <a:latin typeface="Microsoft YaHei" panose="020B0503020204020204" pitchFamily="34" charset="-122"/>
              <a:ea typeface="Microsoft YaHei" panose="020B0503020204020204" pitchFamily="34" charset="-122"/>
            </a:endParaRPr>
          </a:p>
          <a:p>
            <a:r>
              <a:rPr kumimoji="1" lang="zh-CN" altLang="en-US" sz="2400" dirty="0">
                <a:solidFill>
                  <a:srgbClr val="0048AA"/>
                </a:solidFill>
                <a:latin typeface="Microsoft YaHei" panose="020B0503020204020204" pitchFamily="34" charset="-122"/>
                <a:ea typeface="Microsoft YaHei" panose="020B0503020204020204" pitchFamily="34" charset="-122"/>
              </a:rPr>
              <a:t>（</a:t>
            </a:r>
            <a:r>
              <a:rPr kumimoji="1" lang="en-US" altLang="zh-CN" sz="2400" dirty="0">
                <a:solidFill>
                  <a:srgbClr val="0048AA"/>
                </a:solidFill>
                <a:latin typeface="Microsoft YaHei" panose="020B0503020204020204" pitchFamily="34" charset="-122"/>
                <a:ea typeface="Microsoft YaHei" panose="020B0503020204020204" pitchFamily="34" charset="-122"/>
              </a:rPr>
              <a:t>Virtual Address</a:t>
            </a:r>
            <a:r>
              <a:rPr kumimoji="1" lang="zh-CN" altLang="en-US" sz="2400" dirty="0">
                <a:solidFill>
                  <a:srgbClr val="0048AA"/>
                </a:solidFill>
                <a:latin typeface="Microsoft YaHei" panose="020B0503020204020204" pitchFamily="34" charset="-122"/>
                <a:ea typeface="Microsoft YaHei" panose="020B0503020204020204" pitchFamily="34" charset="-122"/>
              </a:rPr>
              <a:t>， </a:t>
            </a:r>
            <a:r>
              <a:rPr kumimoji="1" lang="en-US" altLang="zh-CN" sz="2400" dirty="0">
                <a:solidFill>
                  <a:srgbClr val="0048AA"/>
                </a:solidFill>
                <a:latin typeface="Microsoft YaHei" panose="020B0503020204020204" pitchFamily="34" charset="-122"/>
                <a:ea typeface="Microsoft YaHei" panose="020B0503020204020204" pitchFamily="34" charset="-122"/>
              </a:rPr>
              <a:t>VA</a:t>
            </a:r>
            <a:r>
              <a:rPr kumimoji="1" lang="zh-CN" altLang="en-US" sz="2400" dirty="0">
                <a:solidFill>
                  <a:srgbClr val="0048AA"/>
                </a:solidFill>
                <a:latin typeface="Microsoft YaHei" panose="020B0503020204020204" pitchFamily="34" charset="-122"/>
                <a:ea typeface="Microsoft YaHei" panose="020B0503020204020204" pitchFamily="34" charset="-122"/>
              </a:rPr>
              <a:t>）</a:t>
            </a:r>
          </a:p>
        </p:txBody>
      </p:sp>
      <p:sp>
        <p:nvSpPr>
          <p:cNvPr id="21" name="矩形 20">
            <a:extLst>
              <a:ext uri="{FF2B5EF4-FFF2-40B4-BE49-F238E27FC236}">
                <a16:creationId xmlns:a16="http://schemas.microsoft.com/office/drawing/2014/main" id="{2751344F-3469-7F63-15F6-A744DC2ABAEF}"/>
              </a:ext>
            </a:extLst>
          </p:cNvPr>
          <p:cNvSpPr/>
          <p:nvPr/>
        </p:nvSpPr>
        <p:spPr>
          <a:xfrm>
            <a:off x="6319080" y="3645285"/>
            <a:ext cx="5106158" cy="2663440"/>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D79CB8B8-6A31-C76B-B7D2-C5A9DBD0AC19}"/>
              </a:ext>
            </a:extLst>
          </p:cNvPr>
          <p:cNvSpPr txBox="1"/>
          <p:nvPr/>
        </p:nvSpPr>
        <p:spPr>
          <a:xfrm>
            <a:off x="6434969" y="4563686"/>
            <a:ext cx="4983089" cy="826573"/>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相对虚拟地址是内存地址相对于映射基址的偏移量。</a:t>
            </a:r>
          </a:p>
        </p:txBody>
      </p:sp>
      <p:sp>
        <p:nvSpPr>
          <p:cNvPr id="23" name="文本框 22">
            <a:extLst>
              <a:ext uri="{FF2B5EF4-FFF2-40B4-BE49-F238E27FC236}">
                <a16:creationId xmlns:a16="http://schemas.microsoft.com/office/drawing/2014/main" id="{49C9E84B-44C3-2DF5-061E-725787C51F60}"/>
              </a:ext>
            </a:extLst>
          </p:cNvPr>
          <p:cNvSpPr txBox="1"/>
          <p:nvPr/>
        </p:nvSpPr>
        <p:spPr>
          <a:xfrm>
            <a:off x="6384554" y="3690099"/>
            <a:ext cx="5089022" cy="830997"/>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相对虚拟地址</a:t>
            </a:r>
            <a:endParaRPr kumimoji="1" lang="en-US" altLang="zh-CN" sz="2400" dirty="0">
              <a:solidFill>
                <a:srgbClr val="0048AA"/>
              </a:solidFill>
              <a:latin typeface="Microsoft YaHei" panose="020B0503020204020204" pitchFamily="34" charset="-122"/>
              <a:ea typeface="Microsoft YaHei" panose="020B0503020204020204" pitchFamily="34" charset="-122"/>
            </a:endParaRPr>
          </a:p>
          <a:p>
            <a:r>
              <a:rPr kumimoji="1" lang="en-US" altLang="zh-CN" sz="2400" dirty="0">
                <a:solidFill>
                  <a:srgbClr val="0048AA"/>
                </a:solidFill>
                <a:latin typeface="Microsoft YaHei" panose="020B0503020204020204" pitchFamily="34" charset="-122"/>
                <a:ea typeface="Microsoft YaHei" panose="020B0503020204020204" pitchFamily="34" charset="-122"/>
              </a:rPr>
              <a:t>(Relative Virtual Address</a:t>
            </a:r>
            <a:r>
              <a:rPr kumimoji="1" lang="zh-CN" altLang="en-US" sz="2400" dirty="0">
                <a:solidFill>
                  <a:srgbClr val="0048AA"/>
                </a:solidFill>
                <a:latin typeface="Microsoft YaHei" panose="020B0503020204020204" pitchFamily="34" charset="-122"/>
                <a:ea typeface="Microsoft YaHei" panose="020B0503020204020204" pitchFamily="34" charset="-122"/>
              </a:rPr>
              <a:t>， </a:t>
            </a:r>
            <a:r>
              <a:rPr kumimoji="1" lang="en-US" altLang="zh-CN" sz="2400" dirty="0">
                <a:solidFill>
                  <a:srgbClr val="0048AA"/>
                </a:solidFill>
                <a:latin typeface="Microsoft YaHei" panose="020B0503020204020204" pitchFamily="34" charset="-122"/>
                <a:ea typeface="Microsoft YaHei" panose="020B0503020204020204" pitchFamily="34" charset="-122"/>
              </a:rPr>
              <a:t>RVA</a:t>
            </a:r>
            <a:r>
              <a:rPr kumimoji="1" lang="zh-CN" altLang="en-US" sz="2400" dirty="0">
                <a:solidFill>
                  <a:srgbClr val="0048AA"/>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720481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PE</a:t>
            </a:r>
            <a:r>
              <a:rPr kumimoji="1" lang="zh-CN" altLang="en-US" sz="3200" dirty="0">
                <a:latin typeface="Microsoft YaHei" panose="020B0503020204020204" pitchFamily="34" charset="-122"/>
                <a:ea typeface="Microsoft YaHei" panose="020B0503020204020204" pitchFamily="34" charset="-122"/>
              </a:rPr>
              <a:t>文件与虚拟内存的映射</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5724" y="1161071"/>
            <a:ext cx="5032243" cy="5058501"/>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虚拟内存地址、装载基址、相对虚拟内存地址三者之间有如下关系</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r>
              <a:rPr kumimoji="1" lang="en-US" altLang="zh-CN" sz="2000" dirty="0">
                <a:latin typeface="Microsoft YaHei" panose="020B0503020204020204" pitchFamily="34" charset="-122"/>
                <a:ea typeface="Microsoft YaHei" panose="020B0503020204020204" pitchFamily="34" charset="-122"/>
              </a:rPr>
              <a:t>VA = Image Base + RVA</a:t>
            </a:r>
          </a:p>
          <a:p>
            <a:pPr>
              <a:lnSpc>
                <a:spcPct val="125000"/>
              </a:lnSpc>
            </a:pP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r>
              <a:rPr kumimoji="1" lang="zh-CN" altLang="en-US" sz="2000" dirty="0">
                <a:latin typeface="Microsoft YaHei" panose="020B0503020204020204" pitchFamily="34" charset="-122"/>
                <a:ea typeface="Microsoft YaHei" panose="020B0503020204020204" pitchFamily="34" charset="-122"/>
              </a:rPr>
              <a:t>文件偏移是相对于文件开始处</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字节的偏移，相对虚拟地址则是相对于装载基址</a:t>
            </a:r>
            <a:r>
              <a:rPr kumimoji="1" lang="en-US" altLang="zh-CN" sz="2000" dirty="0">
                <a:latin typeface="Microsoft YaHei" panose="020B0503020204020204" pitchFamily="34" charset="-122"/>
                <a:ea typeface="Microsoft YaHei" panose="020B0503020204020204" pitchFamily="34" charset="-122"/>
              </a:rPr>
              <a:t>0x00400000</a:t>
            </a:r>
            <a:r>
              <a:rPr kumimoji="1" lang="zh-CN" altLang="en-US" sz="2000" dirty="0">
                <a:latin typeface="Microsoft YaHei" panose="020B0503020204020204" pitchFamily="34" charset="-122"/>
                <a:ea typeface="Microsoft YaHei" panose="020B0503020204020204" pitchFamily="34" charset="-122"/>
              </a:rPr>
              <a:t>处的偏移。</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由于操作系统在进行装载时基本上保持</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中的各种数据结构，所以文件偏移地址和相对虚拟地址基本一致。</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之所以说基本一致，是因为还有一些细微的差异。这些差异是由于文件数据的存放单元与内存数据存放单元不同造成的。</a:t>
            </a:r>
          </a:p>
        </p:txBody>
      </p:sp>
      <p:sp>
        <p:nvSpPr>
          <p:cNvPr id="32" name="矩形 31">
            <a:extLst>
              <a:ext uri="{FF2B5EF4-FFF2-40B4-BE49-F238E27FC236}">
                <a16:creationId xmlns:a16="http://schemas.microsoft.com/office/drawing/2014/main" id="{5B39E848-2FD6-0A70-23ED-C415BF859EAE}"/>
              </a:ext>
            </a:extLst>
          </p:cNvPr>
          <p:cNvSpPr/>
          <p:nvPr/>
        </p:nvSpPr>
        <p:spPr>
          <a:xfrm>
            <a:off x="7535320" y="4949856"/>
            <a:ext cx="1103622" cy="594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文件头</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节表等</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74CF5750-207B-B973-411C-3734BA78257E}"/>
              </a:ext>
            </a:extLst>
          </p:cNvPr>
          <p:cNvSpPr/>
          <p:nvPr/>
        </p:nvSpPr>
        <p:spPr>
          <a:xfrm>
            <a:off x="6229212" y="4941168"/>
            <a:ext cx="1382609" cy="552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PE</a:t>
            </a:r>
            <a:r>
              <a:rPr lang="zh-CN" altLang="en-US" dirty="0">
                <a:solidFill>
                  <a:schemeClr val="tx1"/>
                </a:solidFill>
                <a:latin typeface="Microsoft YaHei" panose="020B0503020204020204" pitchFamily="34" charset="-122"/>
                <a:ea typeface="Microsoft YaHei" panose="020B0503020204020204" pitchFamily="34" charset="-122"/>
              </a:rPr>
              <a:t>文件起始</a:t>
            </a:r>
            <a:r>
              <a:rPr lang="en-US" altLang="zh-CN" dirty="0">
                <a:solidFill>
                  <a:schemeClr val="tx1"/>
                </a:solidFill>
                <a:latin typeface="Microsoft YaHei" panose="020B0503020204020204" pitchFamily="34" charset="-122"/>
                <a:ea typeface="Microsoft YaHei" panose="020B0503020204020204" pitchFamily="34" charset="-122"/>
              </a:rPr>
              <a:t>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CAC5868D-A932-6747-2C3B-CF33B20F7A95}"/>
              </a:ext>
            </a:extLst>
          </p:cNvPr>
          <p:cNvSpPr/>
          <p:nvPr/>
        </p:nvSpPr>
        <p:spPr>
          <a:xfrm>
            <a:off x="7535320" y="4535596"/>
            <a:ext cx="1103622"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.text</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47406763-71AA-302C-847C-CABD8450ECD4}"/>
              </a:ext>
            </a:extLst>
          </p:cNvPr>
          <p:cNvSpPr/>
          <p:nvPr/>
        </p:nvSpPr>
        <p:spPr>
          <a:xfrm>
            <a:off x="6240016" y="4519416"/>
            <a:ext cx="138260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0x200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1B09B8ED-0C8B-6391-6FB1-6221D9083357}"/>
              </a:ext>
            </a:extLst>
          </p:cNvPr>
          <p:cNvSpPr/>
          <p:nvPr/>
        </p:nvSpPr>
        <p:spPr>
          <a:xfrm>
            <a:off x="7535322" y="4120091"/>
            <a:ext cx="1101998"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a:t>
            </a:r>
            <a:r>
              <a:rPr lang="en-US" altLang="zh-CN" dirty="0" err="1">
                <a:solidFill>
                  <a:schemeClr val="tx1"/>
                </a:solidFill>
                <a:latin typeface="Microsoft YaHei" panose="020B0503020204020204" pitchFamily="34" charset="-122"/>
                <a:ea typeface="Microsoft YaHei" panose="020B0503020204020204" pitchFamily="34" charset="-122"/>
              </a:rPr>
              <a:t>rdata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B034652A-27E0-77C3-D1BE-119BBC10AF24}"/>
              </a:ext>
            </a:extLst>
          </p:cNvPr>
          <p:cNvSpPr/>
          <p:nvPr/>
        </p:nvSpPr>
        <p:spPr>
          <a:xfrm>
            <a:off x="6245775" y="4108099"/>
            <a:ext cx="138260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0x200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7FE64B98-2988-9B8B-E173-0547ADBE96EB}"/>
              </a:ext>
            </a:extLst>
          </p:cNvPr>
          <p:cNvSpPr/>
          <p:nvPr/>
        </p:nvSpPr>
        <p:spPr>
          <a:xfrm>
            <a:off x="7535322" y="3698608"/>
            <a:ext cx="1101998"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9" name="矩形 38">
            <a:extLst>
              <a:ext uri="{FF2B5EF4-FFF2-40B4-BE49-F238E27FC236}">
                <a16:creationId xmlns:a16="http://schemas.microsoft.com/office/drawing/2014/main" id="{57F8D80B-41D4-0559-D17E-8714B77554D4}"/>
              </a:ext>
            </a:extLst>
          </p:cNvPr>
          <p:cNvSpPr/>
          <p:nvPr/>
        </p:nvSpPr>
        <p:spPr>
          <a:xfrm>
            <a:off x="6259808" y="3679913"/>
            <a:ext cx="138260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0x200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8E34FC7F-A9F8-7257-6107-F4B07B93D991}"/>
              </a:ext>
            </a:extLst>
          </p:cNvPr>
          <p:cNvSpPr/>
          <p:nvPr/>
        </p:nvSpPr>
        <p:spPr>
          <a:xfrm>
            <a:off x="7535320" y="3279271"/>
            <a:ext cx="1101999"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其他节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C1E66BB9-477C-A084-E0DC-72B3E2104820}"/>
              </a:ext>
            </a:extLst>
          </p:cNvPr>
          <p:cNvSpPr/>
          <p:nvPr/>
        </p:nvSpPr>
        <p:spPr>
          <a:xfrm>
            <a:off x="8893165" y="4581128"/>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文件头</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节表等</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F4DCDCB2-BC12-D32F-8AD4-FBCFB4D99FD3}"/>
              </a:ext>
            </a:extLst>
          </p:cNvPr>
          <p:cNvSpPr/>
          <p:nvPr/>
        </p:nvSpPr>
        <p:spPr>
          <a:xfrm>
            <a:off x="9889751" y="4509120"/>
            <a:ext cx="1656184" cy="531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装载基址</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dirty="0">
                <a:solidFill>
                  <a:schemeClr val="tx1"/>
                </a:solidFill>
                <a:latin typeface="Microsoft YaHei" panose="020B0503020204020204" pitchFamily="34" charset="-122"/>
                <a:ea typeface="Microsoft YaHei" panose="020B0503020204020204" pitchFamily="34" charset="-122"/>
              </a:rPr>
              <a:t>0x00400000</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3" name="矩形 42">
            <a:extLst>
              <a:ext uri="{FF2B5EF4-FFF2-40B4-BE49-F238E27FC236}">
                <a16:creationId xmlns:a16="http://schemas.microsoft.com/office/drawing/2014/main" id="{FC8DB7E8-054F-7AAF-ADFF-EE7025B252B8}"/>
              </a:ext>
            </a:extLst>
          </p:cNvPr>
          <p:cNvSpPr/>
          <p:nvPr/>
        </p:nvSpPr>
        <p:spPr>
          <a:xfrm>
            <a:off x="8893165" y="4049305"/>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.text</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4CFA4031-0C1D-8CCB-1C81-227EB0E988F5}"/>
              </a:ext>
            </a:extLst>
          </p:cNvPr>
          <p:cNvSpPr/>
          <p:nvPr/>
        </p:nvSpPr>
        <p:spPr>
          <a:xfrm>
            <a:off x="8893165" y="3517482"/>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a:t>
            </a:r>
            <a:r>
              <a:rPr lang="en-US" altLang="zh-CN" dirty="0" err="1">
                <a:solidFill>
                  <a:schemeClr val="tx1"/>
                </a:solidFill>
                <a:latin typeface="Microsoft YaHei" panose="020B0503020204020204" pitchFamily="34" charset="-122"/>
                <a:ea typeface="Microsoft YaHei" panose="020B0503020204020204" pitchFamily="34" charset="-122"/>
              </a:rPr>
              <a:t>rdata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5" name="矩形 44">
            <a:extLst>
              <a:ext uri="{FF2B5EF4-FFF2-40B4-BE49-F238E27FC236}">
                <a16:creationId xmlns:a16="http://schemas.microsoft.com/office/drawing/2014/main" id="{5C403164-13BC-CDB7-E985-7C88DB61A857}"/>
              </a:ext>
            </a:extLst>
          </p:cNvPr>
          <p:cNvSpPr/>
          <p:nvPr/>
        </p:nvSpPr>
        <p:spPr>
          <a:xfrm>
            <a:off x="8893165" y="2984734"/>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045D2E81-6BFF-0653-43E6-7474E2912913}"/>
              </a:ext>
            </a:extLst>
          </p:cNvPr>
          <p:cNvSpPr/>
          <p:nvPr/>
        </p:nvSpPr>
        <p:spPr>
          <a:xfrm>
            <a:off x="8893165" y="2453834"/>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其他节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0DFBBB68-60A9-BE0E-D368-0F0E1BA722D9}"/>
              </a:ext>
            </a:extLst>
          </p:cNvPr>
          <p:cNvSpPr/>
          <p:nvPr/>
        </p:nvSpPr>
        <p:spPr>
          <a:xfrm>
            <a:off x="9866583" y="4096654"/>
            <a:ext cx="1656184"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0x1000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8" name="矩形 47">
            <a:extLst>
              <a:ext uri="{FF2B5EF4-FFF2-40B4-BE49-F238E27FC236}">
                <a16:creationId xmlns:a16="http://schemas.microsoft.com/office/drawing/2014/main" id="{5F70819A-25FD-E852-3A26-CB8FA71A652F}"/>
              </a:ext>
            </a:extLst>
          </p:cNvPr>
          <p:cNvSpPr/>
          <p:nvPr/>
        </p:nvSpPr>
        <p:spPr>
          <a:xfrm>
            <a:off x="9864541" y="3564831"/>
            <a:ext cx="1656184"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0x1000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9" name="矩形 48">
            <a:extLst>
              <a:ext uri="{FF2B5EF4-FFF2-40B4-BE49-F238E27FC236}">
                <a16:creationId xmlns:a16="http://schemas.microsoft.com/office/drawing/2014/main" id="{488FB0B0-B82D-362C-67EC-14F914414B8C}"/>
              </a:ext>
            </a:extLst>
          </p:cNvPr>
          <p:cNvSpPr/>
          <p:nvPr/>
        </p:nvSpPr>
        <p:spPr>
          <a:xfrm>
            <a:off x="9909706" y="3043213"/>
            <a:ext cx="1565854"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0x1000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cxnSp>
        <p:nvCxnSpPr>
          <p:cNvPr id="50" name="连接符: 肘形 51">
            <a:extLst>
              <a:ext uri="{FF2B5EF4-FFF2-40B4-BE49-F238E27FC236}">
                <a16:creationId xmlns:a16="http://schemas.microsoft.com/office/drawing/2014/main" id="{3C5B19E8-B304-6CAD-EC23-C2714E115C0F}"/>
              </a:ext>
            </a:extLst>
          </p:cNvPr>
          <p:cNvCxnSpPr>
            <a:cxnSpLocks/>
            <a:stCxn id="34" idx="3"/>
            <a:endCxn id="43" idx="1"/>
          </p:cNvCxnSpPr>
          <p:nvPr/>
        </p:nvCxnSpPr>
        <p:spPr>
          <a:xfrm flipV="1">
            <a:off x="8638942" y="4315217"/>
            <a:ext cx="254223" cy="42730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3">
            <a:extLst>
              <a:ext uri="{FF2B5EF4-FFF2-40B4-BE49-F238E27FC236}">
                <a16:creationId xmlns:a16="http://schemas.microsoft.com/office/drawing/2014/main" id="{9CAB0BB9-F165-E2AE-D901-26E75BD2B8F0}"/>
              </a:ext>
            </a:extLst>
          </p:cNvPr>
          <p:cNvCxnSpPr>
            <a:cxnSpLocks/>
            <a:stCxn id="36" idx="3"/>
            <a:endCxn id="44" idx="1"/>
          </p:cNvCxnSpPr>
          <p:nvPr/>
        </p:nvCxnSpPr>
        <p:spPr>
          <a:xfrm flipV="1">
            <a:off x="8637320" y="3783394"/>
            <a:ext cx="255845" cy="543623"/>
          </a:xfrm>
          <a:prstGeom prst="bentConnector3">
            <a:avLst>
              <a:gd name="adj1" fmla="val 36075"/>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6">
            <a:extLst>
              <a:ext uri="{FF2B5EF4-FFF2-40B4-BE49-F238E27FC236}">
                <a16:creationId xmlns:a16="http://schemas.microsoft.com/office/drawing/2014/main" id="{7BF36FEE-A515-74DD-47A9-FE304787FF40}"/>
              </a:ext>
            </a:extLst>
          </p:cNvPr>
          <p:cNvCxnSpPr>
            <a:cxnSpLocks/>
            <a:stCxn id="38" idx="3"/>
            <a:endCxn id="45" idx="1"/>
          </p:cNvCxnSpPr>
          <p:nvPr/>
        </p:nvCxnSpPr>
        <p:spPr>
          <a:xfrm flipV="1">
            <a:off x="8637320" y="3250646"/>
            <a:ext cx="255845" cy="654888"/>
          </a:xfrm>
          <a:prstGeom prst="bentConnector3">
            <a:avLst>
              <a:gd name="adj1" fmla="val 2215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7AC56DCF-80BB-0323-F7D9-D62E78CA8121}"/>
              </a:ext>
            </a:extLst>
          </p:cNvPr>
          <p:cNvSpPr/>
          <p:nvPr/>
        </p:nvSpPr>
        <p:spPr>
          <a:xfrm>
            <a:off x="7535320" y="2786931"/>
            <a:ext cx="110199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PE</a:t>
            </a:r>
            <a:r>
              <a:rPr lang="zh-CN" altLang="en-US" dirty="0">
                <a:solidFill>
                  <a:schemeClr val="tx1"/>
                </a:solidFill>
                <a:latin typeface="Microsoft YaHei" panose="020B0503020204020204" pitchFamily="34" charset="-122"/>
                <a:ea typeface="Microsoft YaHei" panose="020B0503020204020204" pitchFamily="34" charset="-122"/>
              </a:rPr>
              <a:t>文件</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CB5A0BD6-D413-35CF-AE7F-51F0581E0BDE}"/>
              </a:ext>
            </a:extLst>
          </p:cNvPr>
          <p:cNvSpPr/>
          <p:nvPr/>
        </p:nvSpPr>
        <p:spPr>
          <a:xfrm>
            <a:off x="8893166" y="1958513"/>
            <a:ext cx="1101997"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内存</a:t>
            </a:r>
            <a:endParaRPr lang="en-US" dirty="0">
              <a:solidFill>
                <a:schemeClr val="tx1"/>
              </a:solidFill>
              <a:latin typeface="Microsoft YaHei" panose="020B0503020204020204" pitchFamily="34" charset="-122"/>
              <a:ea typeface="Microsoft YaHei" panose="020B0503020204020204" pitchFamily="34" charset="-122"/>
            </a:endParaRPr>
          </a:p>
        </p:txBody>
      </p:sp>
      <p:cxnSp>
        <p:nvCxnSpPr>
          <p:cNvPr id="75" name="直线箭头连接符 74">
            <a:extLst>
              <a:ext uri="{FF2B5EF4-FFF2-40B4-BE49-F238E27FC236}">
                <a16:creationId xmlns:a16="http://schemas.microsoft.com/office/drawing/2014/main" id="{6E0AF4D6-15A1-C03D-6508-B2394A8B0E92}"/>
              </a:ext>
            </a:extLst>
          </p:cNvPr>
          <p:cNvCxnSpPr/>
          <p:nvPr/>
        </p:nvCxnSpPr>
        <p:spPr>
          <a:xfrm>
            <a:off x="6456040" y="5544123"/>
            <a:ext cx="1079280"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B6E375F1-F08B-D6A9-15A5-C778013192A4}"/>
              </a:ext>
            </a:extLst>
          </p:cNvPr>
          <p:cNvCxnSpPr>
            <a:cxnSpLocks/>
          </p:cNvCxnSpPr>
          <p:nvPr/>
        </p:nvCxnSpPr>
        <p:spPr>
          <a:xfrm flipH="1">
            <a:off x="9995163" y="5112951"/>
            <a:ext cx="1079280"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859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PE</a:t>
            </a:r>
            <a:r>
              <a:rPr kumimoji="1" lang="zh-CN" altLang="en-US" sz="3200" dirty="0">
                <a:latin typeface="Microsoft YaHei" panose="020B0503020204020204" pitchFamily="34" charset="-122"/>
                <a:ea typeface="Microsoft YaHei" panose="020B0503020204020204" pitchFamily="34" charset="-122"/>
              </a:rPr>
              <a:t>文件与虚拟内存的映射</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804954" y="1746438"/>
            <a:ext cx="5032243" cy="3904339"/>
          </a:xfrm>
          <a:prstGeom prst="rect">
            <a:avLst/>
          </a:prstGeom>
          <a:noFill/>
        </p:spPr>
        <p:txBody>
          <a:bodyPr wrap="square" rtlCol="0">
            <a:spAutoFit/>
          </a:bodyPr>
          <a:lstStyle/>
          <a:p>
            <a:pPr>
              <a:lnSpc>
                <a:spcPct val="125000"/>
              </a:lnSpc>
            </a:pPr>
            <a:r>
              <a:rPr kumimoji="1" lang="en-US" altLang="zh-CN" sz="2000" dirty="0">
                <a:latin typeface="Microsoft YaHei" panose="020B0503020204020204" pitchFamily="34" charset="-122"/>
                <a:ea typeface="Microsoft YaHei" panose="020B0503020204020204" pitchFamily="34" charset="-122"/>
              </a:rPr>
              <a:t>PE</a:t>
            </a:r>
            <a:r>
              <a:rPr kumimoji="1" lang="zh-CN" altLang="en-US" sz="2000" dirty="0">
                <a:latin typeface="Microsoft YaHei" panose="020B0503020204020204" pitchFamily="34" charset="-122"/>
                <a:ea typeface="Microsoft YaHei" panose="020B0503020204020204" pitchFamily="34" charset="-122"/>
              </a:rPr>
              <a:t>文件中的数据按照磁盘数据标准存放，以</a:t>
            </a:r>
            <a:r>
              <a:rPr kumimoji="1" lang="en-US" altLang="zh-CN" sz="2000" dirty="0">
                <a:latin typeface="Microsoft YaHei" panose="020B0503020204020204" pitchFamily="34" charset="-122"/>
                <a:ea typeface="Microsoft YaHei" panose="020B0503020204020204" pitchFamily="34" charset="-122"/>
              </a:rPr>
              <a:t>0x200</a:t>
            </a:r>
            <a:r>
              <a:rPr kumimoji="1" lang="zh-CN" altLang="en-US" sz="2000" dirty="0">
                <a:latin typeface="Microsoft YaHei" panose="020B0503020204020204" pitchFamily="34" charset="-122"/>
                <a:ea typeface="Microsoft YaHei" panose="020B0503020204020204" pitchFamily="34" charset="-122"/>
              </a:rPr>
              <a:t>字节为基本单位进行组织。</a:t>
            </a: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当一个数据节不足</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0x200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字节时，不足的地方将被</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填充。</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当一个数据节超过</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0x200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字节时，下一个</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0x200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块将分配给这个节使用。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因此</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数据节的大小永远是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0x200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的整数倍。</a:t>
            </a:r>
          </a:p>
        </p:txBody>
      </p:sp>
      <p:sp>
        <p:nvSpPr>
          <p:cNvPr id="32" name="矩形 31">
            <a:extLst>
              <a:ext uri="{FF2B5EF4-FFF2-40B4-BE49-F238E27FC236}">
                <a16:creationId xmlns:a16="http://schemas.microsoft.com/office/drawing/2014/main" id="{5B39E848-2FD6-0A70-23ED-C415BF859EAE}"/>
              </a:ext>
            </a:extLst>
          </p:cNvPr>
          <p:cNvSpPr/>
          <p:nvPr/>
        </p:nvSpPr>
        <p:spPr>
          <a:xfrm>
            <a:off x="7535320" y="4949856"/>
            <a:ext cx="1103622" cy="594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文件头</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节表等</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74CF5750-207B-B973-411C-3734BA78257E}"/>
              </a:ext>
            </a:extLst>
          </p:cNvPr>
          <p:cNvSpPr/>
          <p:nvPr/>
        </p:nvSpPr>
        <p:spPr>
          <a:xfrm>
            <a:off x="6229212" y="4941168"/>
            <a:ext cx="1382609" cy="552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PE</a:t>
            </a:r>
            <a:r>
              <a:rPr lang="zh-CN" altLang="en-US" dirty="0">
                <a:solidFill>
                  <a:schemeClr val="tx1"/>
                </a:solidFill>
                <a:latin typeface="Microsoft YaHei" panose="020B0503020204020204" pitchFamily="34" charset="-122"/>
                <a:ea typeface="Microsoft YaHei" panose="020B0503020204020204" pitchFamily="34" charset="-122"/>
              </a:rPr>
              <a:t>文件起始</a:t>
            </a:r>
            <a:r>
              <a:rPr lang="en-US" altLang="zh-CN" dirty="0">
                <a:solidFill>
                  <a:schemeClr val="tx1"/>
                </a:solidFill>
                <a:latin typeface="Microsoft YaHei" panose="020B0503020204020204" pitchFamily="34" charset="-122"/>
                <a:ea typeface="Microsoft YaHei" panose="020B0503020204020204" pitchFamily="34" charset="-122"/>
              </a:rPr>
              <a:t>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CAC5868D-A932-6747-2C3B-CF33B20F7A95}"/>
              </a:ext>
            </a:extLst>
          </p:cNvPr>
          <p:cNvSpPr/>
          <p:nvPr/>
        </p:nvSpPr>
        <p:spPr>
          <a:xfrm>
            <a:off x="7535320" y="4535596"/>
            <a:ext cx="1103622"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.text</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47406763-71AA-302C-847C-CABD8450ECD4}"/>
              </a:ext>
            </a:extLst>
          </p:cNvPr>
          <p:cNvSpPr/>
          <p:nvPr/>
        </p:nvSpPr>
        <p:spPr>
          <a:xfrm>
            <a:off x="6240016" y="4519416"/>
            <a:ext cx="138260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0x200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1B09B8ED-0C8B-6391-6FB1-6221D9083357}"/>
              </a:ext>
            </a:extLst>
          </p:cNvPr>
          <p:cNvSpPr/>
          <p:nvPr/>
        </p:nvSpPr>
        <p:spPr>
          <a:xfrm>
            <a:off x="7535322" y="4120091"/>
            <a:ext cx="1101998"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a:t>
            </a:r>
            <a:r>
              <a:rPr lang="en-US" altLang="zh-CN" dirty="0" err="1">
                <a:solidFill>
                  <a:schemeClr val="tx1"/>
                </a:solidFill>
                <a:latin typeface="Microsoft YaHei" panose="020B0503020204020204" pitchFamily="34" charset="-122"/>
                <a:ea typeface="Microsoft YaHei" panose="020B0503020204020204" pitchFamily="34" charset="-122"/>
              </a:rPr>
              <a:t>rdata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B034652A-27E0-77C3-D1BE-119BBC10AF24}"/>
              </a:ext>
            </a:extLst>
          </p:cNvPr>
          <p:cNvSpPr/>
          <p:nvPr/>
        </p:nvSpPr>
        <p:spPr>
          <a:xfrm>
            <a:off x="6245775" y="4108099"/>
            <a:ext cx="138260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0x200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7FE64B98-2988-9B8B-E173-0547ADBE96EB}"/>
              </a:ext>
            </a:extLst>
          </p:cNvPr>
          <p:cNvSpPr/>
          <p:nvPr/>
        </p:nvSpPr>
        <p:spPr>
          <a:xfrm>
            <a:off x="7535322" y="3698608"/>
            <a:ext cx="1101998"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9" name="矩形 38">
            <a:extLst>
              <a:ext uri="{FF2B5EF4-FFF2-40B4-BE49-F238E27FC236}">
                <a16:creationId xmlns:a16="http://schemas.microsoft.com/office/drawing/2014/main" id="{57F8D80B-41D4-0559-D17E-8714B77554D4}"/>
              </a:ext>
            </a:extLst>
          </p:cNvPr>
          <p:cNvSpPr/>
          <p:nvPr/>
        </p:nvSpPr>
        <p:spPr>
          <a:xfrm>
            <a:off x="6259808" y="3679913"/>
            <a:ext cx="138260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0x200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8E34FC7F-A9F8-7257-6107-F4B07B93D991}"/>
              </a:ext>
            </a:extLst>
          </p:cNvPr>
          <p:cNvSpPr/>
          <p:nvPr/>
        </p:nvSpPr>
        <p:spPr>
          <a:xfrm>
            <a:off x="7535320" y="3279271"/>
            <a:ext cx="1101999"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其他节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C1E66BB9-477C-A084-E0DC-72B3E2104820}"/>
              </a:ext>
            </a:extLst>
          </p:cNvPr>
          <p:cNvSpPr/>
          <p:nvPr/>
        </p:nvSpPr>
        <p:spPr>
          <a:xfrm>
            <a:off x="8893165" y="4581128"/>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文件头</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节表等</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F4DCDCB2-BC12-D32F-8AD4-FBCFB4D99FD3}"/>
              </a:ext>
            </a:extLst>
          </p:cNvPr>
          <p:cNvSpPr/>
          <p:nvPr/>
        </p:nvSpPr>
        <p:spPr>
          <a:xfrm>
            <a:off x="9889751" y="4509120"/>
            <a:ext cx="1656184" cy="531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装载基址</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dirty="0">
                <a:solidFill>
                  <a:schemeClr val="tx1"/>
                </a:solidFill>
                <a:latin typeface="Microsoft YaHei" panose="020B0503020204020204" pitchFamily="34" charset="-122"/>
                <a:ea typeface="Microsoft YaHei" panose="020B0503020204020204" pitchFamily="34" charset="-122"/>
              </a:rPr>
              <a:t>0x00400000</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3" name="矩形 42">
            <a:extLst>
              <a:ext uri="{FF2B5EF4-FFF2-40B4-BE49-F238E27FC236}">
                <a16:creationId xmlns:a16="http://schemas.microsoft.com/office/drawing/2014/main" id="{FC8DB7E8-054F-7AAF-ADFF-EE7025B252B8}"/>
              </a:ext>
            </a:extLst>
          </p:cNvPr>
          <p:cNvSpPr/>
          <p:nvPr/>
        </p:nvSpPr>
        <p:spPr>
          <a:xfrm>
            <a:off x="8893165" y="4049305"/>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.text</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4CFA4031-0C1D-8CCB-1C81-227EB0E988F5}"/>
              </a:ext>
            </a:extLst>
          </p:cNvPr>
          <p:cNvSpPr/>
          <p:nvPr/>
        </p:nvSpPr>
        <p:spPr>
          <a:xfrm>
            <a:off x="8893165" y="3517482"/>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a:t>
            </a:r>
            <a:r>
              <a:rPr lang="en-US" altLang="zh-CN" dirty="0" err="1">
                <a:solidFill>
                  <a:schemeClr val="tx1"/>
                </a:solidFill>
                <a:latin typeface="Microsoft YaHei" panose="020B0503020204020204" pitchFamily="34" charset="-122"/>
                <a:ea typeface="Microsoft YaHei" panose="020B0503020204020204" pitchFamily="34" charset="-122"/>
              </a:rPr>
              <a:t>rdata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5" name="矩形 44">
            <a:extLst>
              <a:ext uri="{FF2B5EF4-FFF2-40B4-BE49-F238E27FC236}">
                <a16:creationId xmlns:a16="http://schemas.microsoft.com/office/drawing/2014/main" id="{5C403164-13BC-CDB7-E985-7C88DB61A857}"/>
              </a:ext>
            </a:extLst>
          </p:cNvPr>
          <p:cNvSpPr/>
          <p:nvPr/>
        </p:nvSpPr>
        <p:spPr>
          <a:xfrm>
            <a:off x="8893165" y="2984734"/>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045D2E81-6BFF-0653-43E6-7474E2912913}"/>
              </a:ext>
            </a:extLst>
          </p:cNvPr>
          <p:cNvSpPr/>
          <p:nvPr/>
        </p:nvSpPr>
        <p:spPr>
          <a:xfrm>
            <a:off x="8893165" y="2453834"/>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其他节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0DFBBB68-60A9-BE0E-D368-0F0E1BA722D9}"/>
              </a:ext>
            </a:extLst>
          </p:cNvPr>
          <p:cNvSpPr/>
          <p:nvPr/>
        </p:nvSpPr>
        <p:spPr>
          <a:xfrm>
            <a:off x="9866583" y="4096654"/>
            <a:ext cx="1656184"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0x1000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8" name="矩形 47">
            <a:extLst>
              <a:ext uri="{FF2B5EF4-FFF2-40B4-BE49-F238E27FC236}">
                <a16:creationId xmlns:a16="http://schemas.microsoft.com/office/drawing/2014/main" id="{5F70819A-25FD-E852-3A26-CB8FA71A652F}"/>
              </a:ext>
            </a:extLst>
          </p:cNvPr>
          <p:cNvSpPr/>
          <p:nvPr/>
        </p:nvSpPr>
        <p:spPr>
          <a:xfrm>
            <a:off x="9864541" y="3564831"/>
            <a:ext cx="1656184"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0x1000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9" name="矩形 48">
            <a:extLst>
              <a:ext uri="{FF2B5EF4-FFF2-40B4-BE49-F238E27FC236}">
                <a16:creationId xmlns:a16="http://schemas.microsoft.com/office/drawing/2014/main" id="{488FB0B0-B82D-362C-67EC-14F914414B8C}"/>
              </a:ext>
            </a:extLst>
          </p:cNvPr>
          <p:cNvSpPr/>
          <p:nvPr/>
        </p:nvSpPr>
        <p:spPr>
          <a:xfrm>
            <a:off x="9909706" y="3043213"/>
            <a:ext cx="1565854"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0x1000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cxnSp>
        <p:nvCxnSpPr>
          <p:cNvPr id="50" name="连接符: 肘形 51">
            <a:extLst>
              <a:ext uri="{FF2B5EF4-FFF2-40B4-BE49-F238E27FC236}">
                <a16:creationId xmlns:a16="http://schemas.microsoft.com/office/drawing/2014/main" id="{3C5B19E8-B304-6CAD-EC23-C2714E115C0F}"/>
              </a:ext>
            </a:extLst>
          </p:cNvPr>
          <p:cNvCxnSpPr>
            <a:cxnSpLocks/>
            <a:stCxn id="34" idx="3"/>
            <a:endCxn id="43" idx="1"/>
          </p:cNvCxnSpPr>
          <p:nvPr/>
        </p:nvCxnSpPr>
        <p:spPr>
          <a:xfrm flipV="1">
            <a:off x="8638942" y="4315217"/>
            <a:ext cx="254223" cy="42730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3">
            <a:extLst>
              <a:ext uri="{FF2B5EF4-FFF2-40B4-BE49-F238E27FC236}">
                <a16:creationId xmlns:a16="http://schemas.microsoft.com/office/drawing/2014/main" id="{9CAB0BB9-F165-E2AE-D901-26E75BD2B8F0}"/>
              </a:ext>
            </a:extLst>
          </p:cNvPr>
          <p:cNvCxnSpPr>
            <a:cxnSpLocks/>
            <a:stCxn id="36" idx="3"/>
            <a:endCxn id="44" idx="1"/>
          </p:cNvCxnSpPr>
          <p:nvPr/>
        </p:nvCxnSpPr>
        <p:spPr>
          <a:xfrm flipV="1">
            <a:off x="8637320" y="3783394"/>
            <a:ext cx="255845" cy="543623"/>
          </a:xfrm>
          <a:prstGeom prst="bentConnector3">
            <a:avLst>
              <a:gd name="adj1" fmla="val 36075"/>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6">
            <a:extLst>
              <a:ext uri="{FF2B5EF4-FFF2-40B4-BE49-F238E27FC236}">
                <a16:creationId xmlns:a16="http://schemas.microsoft.com/office/drawing/2014/main" id="{7BF36FEE-A515-74DD-47A9-FE304787FF40}"/>
              </a:ext>
            </a:extLst>
          </p:cNvPr>
          <p:cNvCxnSpPr>
            <a:cxnSpLocks/>
            <a:stCxn id="38" idx="3"/>
            <a:endCxn id="45" idx="1"/>
          </p:cNvCxnSpPr>
          <p:nvPr/>
        </p:nvCxnSpPr>
        <p:spPr>
          <a:xfrm flipV="1">
            <a:off x="8637320" y="3250646"/>
            <a:ext cx="255845" cy="654888"/>
          </a:xfrm>
          <a:prstGeom prst="bentConnector3">
            <a:avLst>
              <a:gd name="adj1" fmla="val 2215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7AC56DCF-80BB-0323-F7D9-D62E78CA8121}"/>
              </a:ext>
            </a:extLst>
          </p:cNvPr>
          <p:cNvSpPr/>
          <p:nvPr/>
        </p:nvSpPr>
        <p:spPr>
          <a:xfrm>
            <a:off x="7535320" y="2786931"/>
            <a:ext cx="110199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PE</a:t>
            </a:r>
            <a:r>
              <a:rPr lang="zh-CN" altLang="en-US" dirty="0">
                <a:solidFill>
                  <a:schemeClr val="tx1"/>
                </a:solidFill>
                <a:latin typeface="Microsoft YaHei" panose="020B0503020204020204" pitchFamily="34" charset="-122"/>
                <a:ea typeface="Microsoft YaHei" panose="020B0503020204020204" pitchFamily="34" charset="-122"/>
              </a:rPr>
              <a:t>文件</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CB5A0BD6-D413-35CF-AE7F-51F0581E0BDE}"/>
              </a:ext>
            </a:extLst>
          </p:cNvPr>
          <p:cNvSpPr/>
          <p:nvPr/>
        </p:nvSpPr>
        <p:spPr>
          <a:xfrm>
            <a:off x="8893166" y="1958513"/>
            <a:ext cx="1101997"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内存</a:t>
            </a:r>
            <a:endParaRPr lang="en-US" dirty="0">
              <a:solidFill>
                <a:schemeClr val="tx1"/>
              </a:solidFill>
              <a:latin typeface="Microsoft YaHei" panose="020B0503020204020204" pitchFamily="34" charset="-122"/>
              <a:ea typeface="Microsoft YaHei" panose="020B0503020204020204" pitchFamily="34" charset="-122"/>
            </a:endParaRPr>
          </a:p>
        </p:txBody>
      </p:sp>
      <p:cxnSp>
        <p:nvCxnSpPr>
          <p:cNvPr id="75" name="直线箭头连接符 74">
            <a:extLst>
              <a:ext uri="{FF2B5EF4-FFF2-40B4-BE49-F238E27FC236}">
                <a16:creationId xmlns:a16="http://schemas.microsoft.com/office/drawing/2014/main" id="{6E0AF4D6-15A1-C03D-6508-B2394A8B0E92}"/>
              </a:ext>
            </a:extLst>
          </p:cNvPr>
          <p:cNvCxnSpPr/>
          <p:nvPr/>
        </p:nvCxnSpPr>
        <p:spPr>
          <a:xfrm>
            <a:off x="6456040" y="5544123"/>
            <a:ext cx="1079280"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B6E375F1-F08B-D6A9-15A5-C778013192A4}"/>
              </a:ext>
            </a:extLst>
          </p:cNvPr>
          <p:cNvCxnSpPr>
            <a:cxnSpLocks/>
          </p:cNvCxnSpPr>
          <p:nvPr/>
        </p:nvCxnSpPr>
        <p:spPr>
          <a:xfrm flipH="1">
            <a:off x="9995163" y="5112951"/>
            <a:ext cx="1079280"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2" name="文本框 1">
            <a:extLst>
              <a:ext uri="{FF2B5EF4-FFF2-40B4-BE49-F238E27FC236}">
                <a16:creationId xmlns:a16="http://schemas.microsoft.com/office/drawing/2014/main" id="{83261C9A-98E2-1DFB-8E1B-F36405CB00A4}"/>
              </a:ext>
            </a:extLst>
          </p:cNvPr>
          <p:cNvSpPr txBox="1"/>
          <p:nvPr/>
        </p:nvSpPr>
        <p:spPr>
          <a:xfrm>
            <a:off x="804954" y="1155095"/>
            <a:ext cx="1157689"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PE</a:t>
            </a:r>
            <a:r>
              <a:rPr kumimoji="1" lang="zh-CN" altLang="en-US" sz="2400" dirty="0">
                <a:solidFill>
                  <a:srgbClr val="0048AA"/>
                </a:solidFill>
                <a:latin typeface="Microsoft YaHei" panose="020B0503020204020204" pitchFamily="34" charset="-122"/>
                <a:ea typeface="Microsoft YaHei" panose="020B0503020204020204" pitchFamily="34" charset="-122"/>
              </a:rPr>
              <a:t>文件</a:t>
            </a:r>
          </a:p>
        </p:txBody>
      </p:sp>
    </p:spTree>
    <p:extLst>
      <p:ext uri="{BB962C8B-B14F-4D97-AF65-F5344CB8AC3E}">
        <p14:creationId xmlns:p14="http://schemas.microsoft.com/office/powerpoint/2010/main" val="2517812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PE</a:t>
            </a:r>
            <a:r>
              <a:rPr kumimoji="1" lang="zh-CN" altLang="en-US" sz="3200" dirty="0">
                <a:latin typeface="Microsoft YaHei" panose="020B0503020204020204" pitchFamily="34" charset="-122"/>
                <a:ea typeface="Microsoft YaHei" panose="020B0503020204020204" pitchFamily="34" charset="-122"/>
              </a:rPr>
              <a:t>文件与虚拟内存的映射</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804954" y="1746438"/>
            <a:ext cx="5032243" cy="275017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当代码装入内存后，将按照</a:t>
            </a:r>
            <a:r>
              <a:rPr kumimoji="1" lang="zh-CN" altLang="en-US" sz="2000" dirty="0">
                <a:latin typeface="Microsoft YaHei" panose="020B0503020204020204" pitchFamily="34" charset="-122"/>
                <a:ea typeface="Microsoft YaHei" panose="020B0503020204020204" pitchFamily="34" charset="-122"/>
              </a:rPr>
              <a:t>内存数据标准</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存放，并以</a:t>
            </a:r>
            <a:r>
              <a:rPr kumimoji="1" lang="en-US" altLang="zh-CN" sz="2000" dirty="0">
                <a:latin typeface="Microsoft YaHei" panose="020B0503020204020204" pitchFamily="34" charset="-122"/>
                <a:ea typeface="Microsoft YaHei" panose="020B0503020204020204" pitchFamily="34" charset="-122"/>
              </a:rPr>
              <a:t>0x1000</a:t>
            </a:r>
            <a:r>
              <a:rPr kumimoji="1" lang="zh-CN" altLang="en-US" sz="2000" dirty="0">
                <a:latin typeface="Microsoft YaHei" panose="020B0503020204020204" pitchFamily="34" charset="-122"/>
                <a:ea typeface="Microsoft YaHei" panose="020B0503020204020204" pitchFamily="34" charset="-122"/>
              </a:rPr>
              <a:t>字节</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为</a:t>
            </a:r>
            <a:r>
              <a:rPr kumimoji="1" lang="zh-CN" altLang="en-US" sz="2000" dirty="0">
                <a:latin typeface="Microsoft YaHei" panose="020B0503020204020204" pitchFamily="34" charset="-122"/>
                <a:ea typeface="Microsoft YaHei" panose="020B0503020204020204" pitchFamily="34" charset="-122"/>
              </a:rPr>
              <a:t>基本单位</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进行组织。</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类似的，不足将被补全，若超出将分配下一个</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0x1000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为其所用。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因此，内存中的节总是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0x1000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的整数倍。</a:t>
            </a:r>
          </a:p>
        </p:txBody>
      </p:sp>
      <p:sp>
        <p:nvSpPr>
          <p:cNvPr id="32" name="矩形 31">
            <a:extLst>
              <a:ext uri="{FF2B5EF4-FFF2-40B4-BE49-F238E27FC236}">
                <a16:creationId xmlns:a16="http://schemas.microsoft.com/office/drawing/2014/main" id="{5B39E848-2FD6-0A70-23ED-C415BF859EAE}"/>
              </a:ext>
            </a:extLst>
          </p:cNvPr>
          <p:cNvSpPr/>
          <p:nvPr/>
        </p:nvSpPr>
        <p:spPr>
          <a:xfrm>
            <a:off x="7535320" y="4949856"/>
            <a:ext cx="1103622" cy="594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文件头</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节表等</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74CF5750-207B-B973-411C-3734BA78257E}"/>
              </a:ext>
            </a:extLst>
          </p:cNvPr>
          <p:cNvSpPr/>
          <p:nvPr/>
        </p:nvSpPr>
        <p:spPr>
          <a:xfrm>
            <a:off x="6229212" y="4941168"/>
            <a:ext cx="1382609" cy="552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PE</a:t>
            </a:r>
            <a:r>
              <a:rPr lang="zh-CN" altLang="en-US" dirty="0">
                <a:solidFill>
                  <a:schemeClr val="tx1"/>
                </a:solidFill>
                <a:latin typeface="Microsoft YaHei" panose="020B0503020204020204" pitchFamily="34" charset="-122"/>
                <a:ea typeface="Microsoft YaHei" panose="020B0503020204020204" pitchFamily="34" charset="-122"/>
              </a:rPr>
              <a:t>文件起始</a:t>
            </a:r>
            <a:r>
              <a:rPr lang="en-US" altLang="zh-CN" dirty="0">
                <a:solidFill>
                  <a:schemeClr val="tx1"/>
                </a:solidFill>
                <a:latin typeface="Microsoft YaHei" panose="020B0503020204020204" pitchFamily="34" charset="-122"/>
                <a:ea typeface="Microsoft YaHei" panose="020B0503020204020204" pitchFamily="34" charset="-122"/>
              </a:rPr>
              <a:t>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CAC5868D-A932-6747-2C3B-CF33B20F7A95}"/>
              </a:ext>
            </a:extLst>
          </p:cNvPr>
          <p:cNvSpPr/>
          <p:nvPr/>
        </p:nvSpPr>
        <p:spPr>
          <a:xfrm>
            <a:off x="7535320" y="4535596"/>
            <a:ext cx="1103622"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.text</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47406763-71AA-302C-847C-CABD8450ECD4}"/>
              </a:ext>
            </a:extLst>
          </p:cNvPr>
          <p:cNvSpPr/>
          <p:nvPr/>
        </p:nvSpPr>
        <p:spPr>
          <a:xfrm>
            <a:off x="6240016" y="4519416"/>
            <a:ext cx="138260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0x200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1B09B8ED-0C8B-6391-6FB1-6221D9083357}"/>
              </a:ext>
            </a:extLst>
          </p:cNvPr>
          <p:cNvSpPr/>
          <p:nvPr/>
        </p:nvSpPr>
        <p:spPr>
          <a:xfrm>
            <a:off x="7535322" y="4120091"/>
            <a:ext cx="1101998"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a:t>
            </a:r>
            <a:r>
              <a:rPr lang="en-US" altLang="zh-CN" dirty="0" err="1">
                <a:solidFill>
                  <a:schemeClr val="tx1"/>
                </a:solidFill>
                <a:latin typeface="Microsoft YaHei" panose="020B0503020204020204" pitchFamily="34" charset="-122"/>
                <a:ea typeface="Microsoft YaHei" panose="020B0503020204020204" pitchFamily="34" charset="-122"/>
              </a:rPr>
              <a:t>rdata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B034652A-27E0-77C3-D1BE-119BBC10AF24}"/>
              </a:ext>
            </a:extLst>
          </p:cNvPr>
          <p:cNvSpPr/>
          <p:nvPr/>
        </p:nvSpPr>
        <p:spPr>
          <a:xfrm>
            <a:off x="6245775" y="4108099"/>
            <a:ext cx="138260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0x200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7FE64B98-2988-9B8B-E173-0547ADBE96EB}"/>
              </a:ext>
            </a:extLst>
          </p:cNvPr>
          <p:cNvSpPr/>
          <p:nvPr/>
        </p:nvSpPr>
        <p:spPr>
          <a:xfrm>
            <a:off x="7535322" y="3698608"/>
            <a:ext cx="1101998"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9" name="矩形 38">
            <a:extLst>
              <a:ext uri="{FF2B5EF4-FFF2-40B4-BE49-F238E27FC236}">
                <a16:creationId xmlns:a16="http://schemas.microsoft.com/office/drawing/2014/main" id="{57F8D80B-41D4-0559-D17E-8714B77554D4}"/>
              </a:ext>
            </a:extLst>
          </p:cNvPr>
          <p:cNvSpPr/>
          <p:nvPr/>
        </p:nvSpPr>
        <p:spPr>
          <a:xfrm>
            <a:off x="6259808" y="3679913"/>
            <a:ext cx="138260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0x200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8E34FC7F-A9F8-7257-6107-F4B07B93D991}"/>
              </a:ext>
            </a:extLst>
          </p:cNvPr>
          <p:cNvSpPr/>
          <p:nvPr/>
        </p:nvSpPr>
        <p:spPr>
          <a:xfrm>
            <a:off x="7535320" y="3279271"/>
            <a:ext cx="1101999" cy="413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其他节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C1E66BB9-477C-A084-E0DC-72B3E2104820}"/>
              </a:ext>
            </a:extLst>
          </p:cNvPr>
          <p:cNvSpPr/>
          <p:nvPr/>
        </p:nvSpPr>
        <p:spPr>
          <a:xfrm>
            <a:off x="8893165" y="4581128"/>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文件头</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节表等</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F4DCDCB2-BC12-D32F-8AD4-FBCFB4D99FD3}"/>
              </a:ext>
            </a:extLst>
          </p:cNvPr>
          <p:cNvSpPr/>
          <p:nvPr/>
        </p:nvSpPr>
        <p:spPr>
          <a:xfrm>
            <a:off x="9889751" y="4509120"/>
            <a:ext cx="1656184" cy="531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装载基址</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r>
              <a:rPr lang="en-US" altLang="zh-CN" dirty="0">
                <a:solidFill>
                  <a:schemeClr val="tx1"/>
                </a:solidFill>
                <a:latin typeface="Microsoft YaHei" panose="020B0503020204020204" pitchFamily="34" charset="-122"/>
                <a:ea typeface="Microsoft YaHei" panose="020B0503020204020204" pitchFamily="34" charset="-122"/>
              </a:rPr>
              <a:t>0x00400000</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3" name="矩形 42">
            <a:extLst>
              <a:ext uri="{FF2B5EF4-FFF2-40B4-BE49-F238E27FC236}">
                <a16:creationId xmlns:a16="http://schemas.microsoft.com/office/drawing/2014/main" id="{FC8DB7E8-054F-7AAF-ADFF-EE7025B252B8}"/>
              </a:ext>
            </a:extLst>
          </p:cNvPr>
          <p:cNvSpPr/>
          <p:nvPr/>
        </p:nvSpPr>
        <p:spPr>
          <a:xfrm>
            <a:off x="8893165" y="4049305"/>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.text</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4CFA4031-0C1D-8CCB-1C81-227EB0E988F5}"/>
              </a:ext>
            </a:extLst>
          </p:cNvPr>
          <p:cNvSpPr/>
          <p:nvPr/>
        </p:nvSpPr>
        <p:spPr>
          <a:xfrm>
            <a:off x="8893165" y="3517482"/>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a:t>
            </a:r>
            <a:r>
              <a:rPr lang="en-US" altLang="zh-CN" dirty="0" err="1">
                <a:solidFill>
                  <a:schemeClr val="tx1"/>
                </a:solidFill>
                <a:latin typeface="Microsoft YaHei" panose="020B0503020204020204" pitchFamily="34" charset="-122"/>
                <a:ea typeface="Microsoft YaHei" panose="020B0503020204020204" pitchFamily="34" charset="-122"/>
              </a:rPr>
              <a:t>rdata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5" name="矩形 44">
            <a:extLst>
              <a:ext uri="{FF2B5EF4-FFF2-40B4-BE49-F238E27FC236}">
                <a16:creationId xmlns:a16="http://schemas.microsoft.com/office/drawing/2014/main" id="{5C403164-13BC-CDB7-E985-7C88DB61A857}"/>
              </a:ext>
            </a:extLst>
          </p:cNvPr>
          <p:cNvSpPr/>
          <p:nvPr/>
        </p:nvSpPr>
        <p:spPr>
          <a:xfrm>
            <a:off x="8893165" y="2984734"/>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.data</a:t>
            </a:r>
            <a:r>
              <a:rPr lang="zh-CN" altLang="en-US" dirty="0">
                <a:solidFill>
                  <a:schemeClr val="tx1"/>
                </a:solidFill>
                <a:latin typeface="Microsoft YaHei" panose="020B0503020204020204" pitchFamily="34" charset="-122"/>
                <a:ea typeface="Microsoft YaHei" panose="020B0503020204020204" pitchFamily="34" charset="-122"/>
              </a:rPr>
              <a:t>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045D2E81-6BFF-0653-43E6-7474E2912913}"/>
              </a:ext>
            </a:extLst>
          </p:cNvPr>
          <p:cNvSpPr/>
          <p:nvPr/>
        </p:nvSpPr>
        <p:spPr>
          <a:xfrm>
            <a:off x="8893165" y="2453834"/>
            <a:ext cx="1101998" cy="53182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其他节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0DFBBB68-60A9-BE0E-D368-0F0E1BA722D9}"/>
              </a:ext>
            </a:extLst>
          </p:cNvPr>
          <p:cNvSpPr/>
          <p:nvPr/>
        </p:nvSpPr>
        <p:spPr>
          <a:xfrm>
            <a:off x="9866583" y="4096654"/>
            <a:ext cx="1656184"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0x1000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8" name="矩形 47">
            <a:extLst>
              <a:ext uri="{FF2B5EF4-FFF2-40B4-BE49-F238E27FC236}">
                <a16:creationId xmlns:a16="http://schemas.microsoft.com/office/drawing/2014/main" id="{5F70819A-25FD-E852-3A26-CB8FA71A652F}"/>
              </a:ext>
            </a:extLst>
          </p:cNvPr>
          <p:cNvSpPr/>
          <p:nvPr/>
        </p:nvSpPr>
        <p:spPr>
          <a:xfrm>
            <a:off x="9864541" y="3564831"/>
            <a:ext cx="1656184"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0x1000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9" name="矩形 48">
            <a:extLst>
              <a:ext uri="{FF2B5EF4-FFF2-40B4-BE49-F238E27FC236}">
                <a16:creationId xmlns:a16="http://schemas.microsoft.com/office/drawing/2014/main" id="{488FB0B0-B82D-362C-67EC-14F914414B8C}"/>
              </a:ext>
            </a:extLst>
          </p:cNvPr>
          <p:cNvSpPr/>
          <p:nvPr/>
        </p:nvSpPr>
        <p:spPr>
          <a:xfrm>
            <a:off x="9909706" y="3043213"/>
            <a:ext cx="1565854"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0x1000</a:t>
            </a:r>
            <a:r>
              <a:rPr lang="zh-CN" altLang="en-US" dirty="0">
                <a:solidFill>
                  <a:schemeClr val="tx1"/>
                </a:solidFill>
                <a:latin typeface="Microsoft YaHei" panose="020B0503020204020204" pitchFamily="34" charset="-122"/>
                <a:ea typeface="Microsoft YaHei" panose="020B0503020204020204" pitchFamily="34" charset="-122"/>
              </a:rPr>
              <a:t>字节</a:t>
            </a:r>
            <a:endParaRPr lang="en-US" dirty="0">
              <a:solidFill>
                <a:schemeClr val="tx1"/>
              </a:solidFill>
              <a:latin typeface="Microsoft YaHei" panose="020B0503020204020204" pitchFamily="34" charset="-122"/>
              <a:ea typeface="Microsoft YaHei" panose="020B0503020204020204" pitchFamily="34" charset="-122"/>
            </a:endParaRPr>
          </a:p>
        </p:txBody>
      </p:sp>
      <p:cxnSp>
        <p:nvCxnSpPr>
          <p:cNvPr id="50" name="连接符: 肘形 51">
            <a:extLst>
              <a:ext uri="{FF2B5EF4-FFF2-40B4-BE49-F238E27FC236}">
                <a16:creationId xmlns:a16="http://schemas.microsoft.com/office/drawing/2014/main" id="{3C5B19E8-B304-6CAD-EC23-C2714E115C0F}"/>
              </a:ext>
            </a:extLst>
          </p:cNvPr>
          <p:cNvCxnSpPr>
            <a:cxnSpLocks/>
            <a:stCxn id="34" idx="3"/>
            <a:endCxn id="43" idx="1"/>
          </p:cNvCxnSpPr>
          <p:nvPr/>
        </p:nvCxnSpPr>
        <p:spPr>
          <a:xfrm flipV="1">
            <a:off x="8638942" y="4315217"/>
            <a:ext cx="254223" cy="42730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3">
            <a:extLst>
              <a:ext uri="{FF2B5EF4-FFF2-40B4-BE49-F238E27FC236}">
                <a16:creationId xmlns:a16="http://schemas.microsoft.com/office/drawing/2014/main" id="{9CAB0BB9-F165-E2AE-D901-26E75BD2B8F0}"/>
              </a:ext>
            </a:extLst>
          </p:cNvPr>
          <p:cNvCxnSpPr>
            <a:cxnSpLocks/>
            <a:stCxn id="36" idx="3"/>
            <a:endCxn id="44" idx="1"/>
          </p:cNvCxnSpPr>
          <p:nvPr/>
        </p:nvCxnSpPr>
        <p:spPr>
          <a:xfrm flipV="1">
            <a:off x="8637320" y="3783394"/>
            <a:ext cx="255845" cy="543623"/>
          </a:xfrm>
          <a:prstGeom prst="bentConnector3">
            <a:avLst>
              <a:gd name="adj1" fmla="val 36075"/>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6">
            <a:extLst>
              <a:ext uri="{FF2B5EF4-FFF2-40B4-BE49-F238E27FC236}">
                <a16:creationId xmlns:a16="http://schemas.microsoft.com/office/drawing/2014/main" id="{7BF36FEE-A515-74DD-47A9-FE304787FF40}"/>
              </a:ext>
            </a:extLst>
          </p:cNvPr>
          <p:cNvCxnSpPr>
            <a:cxnSpLocks/>
            <a:stCxn id="38" idx="3"/>
            <a:endCxn id="45" idx="1"/>
          </p:cNvCxnSpPr>
          <p:nvPr/>
        </p:nvCxnSpPr>
        <p:spPr>
          <a:xfrm flipV="1">
            <a:off x="8637320" y="3250646"/>
            <a:ext cx="255845" cy="654888"/>
          </a:xfrm>
          <a:prstGeom prst="bentConnector3">
            <a:avLst>
              <a:gd name="adj1" fmla="val 2215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7AC56DCF-80BB-0323-F7D9-D62E78CA8121}"/>
              </a:ext>
            </a:extLst>
          </p:cNvPr>
          <p:cNvSpPr/>
          <p:nvPr/>
        </p:nvSpPr>
        <p:spPr>
          <a:xfrm>
            <a:off x="7535320" y="2786931"/>
            <a:ext cx="1101999"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PE</a:t>
            </a:r>
            <a:r>
              <a:rPr lang="zh-CN" altLang="en-US" dirty="0">
                <a:solidFill>
                  <a:schemeClr val="tx1"/>
                </a:solidFill>
                <a:latin typeface="Microsoft YaHei" panose="020B0503020204020204" pitchFamily="34" charset="-122"/>
                <a:ea typeface="Microsoft YaHei" panose="020B0503020204020204" pitchFamily="34" charset="-122"/>
              </a:rPr>
              <a:t>文件</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CB5A0BD6-D413-35CF-AE7F-51F0581E0BDE}"/>
              </a:ext>
            </a:extLst>
          </p:cNvPr>
          <p:cNvSpPr/>
          <p:nvPr/>
        </p:nvSpPr>
        <p:spPr>
          <a:xfrm>
            <a:off x="8893166" y="1958513"/>
            <a:ext cx="1101997" cy="413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内存</a:t>
            </a:r>
            <a:endParaRPr lang="en-US" dirty="0">
              <a:solidFill>
                <a:schemeClr val="tx1"/>
              </a:solidFill>
              <a:latin typeface="Microsoft YaHei" panose="020B0503020204020204" pitchFamily="34" charset="-122"/>
              <a:ea typeface="Microsoft YaHei" panose="020B0503020204020204" pitchFamily="34" charset="-122"/>
            </a:endParaRPr>
          </a:p>
        </p:txBody>
      </p:sp>
      <p:cxnSp>
        <p:nvCxnSpPr>
          <p:cNvPr id="75" name="直线箭头连接符 74">
            <a:extLst>
              <a:ext uri="{FF2B5EF4-FFF2-40B4-BE49-F238E27FC236}">
                <a16:creationId xmlns:a16="http://schemas.microsoft.com/office/drawing/2014/main" id="{6E0AF4D6-15A1-C03D-6508-B2394A8B0E92}"/>
              </a:ext>
            </a:extLst>
          </p:cNvPr>
          <p:cNvCxnSpPr/>
          <p:nvPr/>
        </p:nvCxnSpPr>
        <p:spPr>
          <a:xfrm>
            <a:off x="6456040" y="5544123"/>
            <a:ext cx="1079280"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B6E375F1-F08B-D6A9-15A5-C778013192A4}"/>
              </a:ext>
            </a:extLst>
          </p:cNvPr>
          <p:cNvCxnSpPr>
            <a:cxnSpLocks/>
          </p:cNvCxnSpPr>
          <p:nvPr/>
        </p:nvCxnSpPr>
        <p:spPr>
          <a:xfrm flipH="1">
            <a:off x="9995163" y="5112951"/>
            <a:ext cx="1079280"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2" name="文本框 1">
            <a:extLst>
              <a:ext uri="{FF2B5EF4-FFF2-40B4-BE49-F238E27FC236}">
                <a16:creationId xmlns:a16="http://schemas.microsoft.com/office/drawing/2014/main" id="{83261C9A-98E2-1DFB-8E1B-F36405CB00A4}"/>
              </a:ext>
            </a:extLst>
          </p:cNvPr>
          <p:cNvSpPr txBox="1"/>
          <p:nvPr/>
        </p:nvSpPr>
        <p:spPr>
          <a:xfrm>
            <a:off x="804954" y="1155095"/>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内存</a:t>
            </a:r>
          </a:p>
        </p:txBody>
      </p:sp>
    </p:spTree>
    <p:extLst>
      <p:ext uri="{BB962C8B-B14F-4D97-AF65-F5344CB8AC3E}">
        <p14:creationId xmlns:p14="http://schemas.microsoft.com/office/powerpoint/2010/main" val="141743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2C91B1-245D-3264-D824-2C6B17C4E6FC}"/>
              </a:ext>
            </a:extLst>
          </p:cNvPr>
          <p:cNvSpPr txBox="1"/>
          <p:nvPr/>
        </p:nvSpPr>
        <p:spPr>
          <a:xfrm>
            <a:off x="5439410" y="548680"/>
            <a:ext cx="1313180" cy="769441"/>
          </a:xfrm>
          <a:prstGeom prst="rect">
            <a:avLst/>
          </a:prstGeom>
          <a:noFill/>
        </p:spPr>
        <p:txBody>
          <a:bodyPr wrap="none" rtlCol="0">
            <a:spAutoFit/>
          </a:bodyPr>
          <a:lstStyle/>
          <a:p>
            <a:r>
              <a:rPr kumimoji="1" lang="zh-CN" altLang="en-US" sz="4400" b="1" dirty="0">
                <a:solidFill>
                  <a:srgbClr val="0048AA"/>
                </a:solidFill>
                <a:latin typeface="Microsoft YaHei" panose="020B0503020204020204" pitchFamily="34" charset="-122"/>
                <a:ea typeface="Microsoft YaHei" panose="020B0503020204020204" pitchFamily="34" charset="-122"/>
              </a:rPr>
              <a:t>目录</a:t>
            </a:r>
          </a:p>
        </p:txBody>
      </p:sp>
      <p:grpSp>
        <p:nvGrpSpPr>
          <p:cNvPr id="9" name="组合 8">
            <a:extLst>
              <a:ext uri="{FF2B5EF4-FFF2-40B4-BE49-F238E27FC236}">
                <a16:creationId xmlns:a16="http://schemas.microsoft.com/office/drawing/2014/main" id="{AC8E2ED7-7683-5F26-3314-E3907882ACB4}"/>
              </a:ext>
            </a:extLst>
          </p:cNvPr>
          <p:cNvGrpSpPr/>
          <p:nvPr/>
        </p:nvGrpSpPr>
        <p:grpSpPr>
          <a:xfrm>
            <a:off x="3287688" y="1916832"/>
            <a:ext cx="5976664" cy="576064"/>
            <a:chOff x="3215680" y="2204864"/>
            <a:chExt cx="5976664" cy="576064"/>
          </a:xfrm>
        </p:grpSpPr>
        <p:sp>
          <p:nvSpPr>
            <p:cNvPr id="7" name="矩形 6">
              <a:extLst>
                <a:ext uri="{FF2B5EF4-FFF2-40B4-BE49-F238E27FC236}">
                  <a16:creationId xmlns:a16="http://schemas.microsoft.com/office/drawing/2014/main" id="{532F2316-F8C4-30CC-A0EE-C0ED10DFFCF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01</a:t>
              </a:r>
              <a:endParaRPr kumimoji="1" lang="zh-CN" altLang="en-US" sz="2800"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0C38EC24-B8D7-6357-017D-1BCFE63759D3}"/>
                </a:ext>
              </a:extLst>
            </p:cNvPr>
            <p:cNvSpPr/>
            <p:nvPr/>
          </p:nvSpPr>
          <p:spPr>
            <a:xfrm>
              <a:off x="4655840" y="2204864"/>
              <a:ext cx="4536504" cy="576064"/>
            </a:xfrm>
            <a:prstGeom prst="rect">
              <a:avLst/>
            </a:prstGeom>
            <a:solidFill>
              <a:srgbClr val="D6D6D6"/>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US" altLang="zh-CN" sz="28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800" dirty="0">
                  <a:solidFill>
                    <a:schemeClr val="tx1">
                      <a:lumMod val="85000"/>
                      <a:lumOff val="15000"/>
                    </a:schemeClr>
                  </a:solidFill>
                  <a:latin typeface="Microsoft YaHei" panose="020B0503020204020204" pitchFamily="34" charset="-122"/>
                  <a:ea typeface="Microsoft YaHei" panose="020B0503020204020204" pitchFamily="34" charset="-122"/>
                </a:rPr>
                <a:t>文件格式</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10" name="组合 9">
            <a:extLst>
              <a:ext uri="{FF2B5EF4-FFF2-40B4-BE49-F238E27FC236}">
                <a16:creationId xmlns:a16="http://schemas.microsoft.com/office/drawing/2014/main" id="{0429C429-E869-FC2A-249C-4485661662EF}"/>
              </a:ext>
            </a:extLst>
          </p:cNvPr>
          <p:cNvGrpSpPr/>
          <p:nvPr/>
        </p:nvGrpSpPr>
        <p:grpSpPr>
          <a:xfrm>
            <a:off x="3287688" y="2803575"/>
            <a:ext cx="5976664" cy="576064"/>
            <a:chOff x="3215680" y="2204864"/>
            <a:chExt cx="5976664" cy="576064"/>
          </a:xfrm>
        </p:grpSpPr>
        <p:sp>
          <p:nvSpPr>
            <p:cNvPr id="11" name="矩形 10">
              <a:extLst>
                <a:ext uri="{FF2B5EF4-FFF2-40B4-BE49-F238E27FC236}">
                  <a16:creationId xmlns:a16="http://schemas.microsoft.com/office/drawing/2014/main" id="{894D9F5F-EC52-A50D-1DFA-E26CD04C55B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latin typeface="Microsoft YaHei" panose="020B0503020204020204" pitchFamily="34" charset="-122"/>
                  <a:ea typeface="Microsoft YaHei" panose="020B0503020204020204" pitchFamily="34" charset="-122"/>
                </a:rPr>
                <a:t>02</a:t>
              </a:r>
              <a:endParaRPr kumimoji="1" lang="zh-CN" altLang="en-US" sz="2800" b="1"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5356FB38-7F76-FBB1-BAC1-AFEF42D8FCFF}"/>
                </a:ext>
              </a:extLst>
            </p:cNvPr>
            <p:cNvSpPr/>
            <p:nvPr/>
          </p:nvSpPr>
          <p:spPr>
            <a:xfrm>
              <a:off x="4655840" y="2204864"/>
              <a:ext cx="4536504"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latin typeface="Microsoft YaHei" panose="020B0503020204020204" pitchFamily="34" charset="-122"/>
                  <a:ea typeface="Microsoft YaHei" panose="020B0503020204020204" pitchFamily="34" charset="-122"/>
                </a:rPr>
                <a:t>  </a:t>
              </a: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虚拟内存</a:t>
              </a:r>
            </a:p>
          </p:txBody>
        </p:sp>
      </p:grpSp>
      <p:grpSp>
        <p:nvGrpSpPr>
          <p:cNvPr id="13" name="组合 12">
            <a:extLst>
              <a:ext uri="{FF2B5EF4-FFF2-40B4-BE49-F238E27FC236}">
                <a16:creationId xmlns:a16="http://schemas.microsoft.com/office/drawing/2014/main" id="{085B336E-CAEF-A723-DE79-29F9B1744562}"/>
              </a:ext>
            </a:extLst>
          </p:cNvPr>
          <p:cNvGrpSpPr/>
          <p:nvPr/>
        </p:nvGrpSpPr>
        <p:grpSpPr>
          <a:xfrm>
            <a:off x="3287688" y="3690318"/>
            <a:ext cx="5976664" cy="576064"/>
            <a:chOff x="3215680" y="2204864"/>
            <a:chExt cx="5976664" cy="576064"/>
          </a:xfrm>
        </p:grpSpPr>
        <p:sp>
          <p:nvSpPr>
            <p:cNvPr id="14" name="矩形 13">
              <a:extLst>
                <a:ext uri="{FF2B5EF4-FFF2-40B4-BE49-F238E27FC236}">
                  <a16:creationId xmlns:a16="http://schemas.microsoft.com/office/drawing/2014/main" id="{39FAFEB2-7BE1-FA8E-4242-AEF2DAB530DB}"/>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03</a:t>
              </a:r>
              <a:endParaRPr kumimoji="1" lang="zh-CN" altLang="en-US" sz="2800" b="1" dirty="0">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20F92446-92C1-8353-D1C5-60AC6A7AD6AE}"/>
                </a:ext>
              </a:extLst>
            </p:cNvPr>
            <p:cNvSpPr/>
            <p:nvPr/>
          </p:nvSpPr>
          <p:spPr>
            <a:xfrm>
              <a:off x="4655840" y="2204864"/>
              <a:ext cx="4536504"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latin typeface="Microsoft YaHei" panose="020B0503020204020204" pitchFamily="34" charset="-122"/>
                  <a:ea typeface="Microsoft YaHei" panose="020B0503020204020204" pitchFamily="34" charset="-122"/>
                </a:rPr>
                <a:t>  </a:t>
              </a: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调试分析工具</a:t>
              </a:r>
            </a:p>
          </p:txBody>
        </p:sp>
      </p:grpSp>
      <p:grpSp>
        <p:nvGrpSpPr>
          <p:cNvPr id="2" name="组合 1">
            <a:extLst>
              <a:ext uri="{FF2B5EF4-FFF2-40B4-BE49-F238E27FC236}">
                <a16:creationId xmlns:a16="http://schemas.microsoft.com/office/drawing/2014/main" id="{431DD1B1-9AF3-0EBA-E485-A557D7D0AB1E}"/>
              </a:ext>
            </a:extLst>
          </p:cNvPr>
          <p:cNvGrpSpPr/>
          <p:nvPr/>
        </p:nvGrpSpPr>
        <p:grpSpPr>
          <a:xfrm>
            <a:off x="3287688" y="4577061"/>
            <a:ext cx="5976664" cy="576064"/>
            <a:chOff x="3215680" y="2204864"/>
            <a:chExt cx="5976664" cy="576064"/>
          </a:xfrm>
        </p:grpSpPr>
        <p:sp>
          <p:nvSpPr>
            <p:cNvPr id="3" name="矩形 2">
              <a:extLst>
                <a:ext uri="{FF2B5EF4-FFF2-40B4-BE49-F238E27FC236}">
                  <a16:creationId xmlns:a16="http://schemas.microsoft.com/office/drawing/2014/main" id="{FA052E4A-F873-7074-3063-08B572C01B7C}"/>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04</a:t>
              </a:r>
              <a:endParaRPr kumimoji="1" lang="zh-CN" altLang="en-US" sz="28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785ECFDD-4396-7AAB-873D-FD731FAFBFF0}"/>
                </a:ext>
              </a:extLst>
            </p:cNvPr>
            <p:cNvSpPr/>
            <p:nvPr/>
          </p:nvSpPr>
          <p:spPr>
            <a:xfrm>
              <a:off x="4655840" y="2204864"/>
              <a:ext cx="4536504"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rPr>
                <a:t> PE</a:t>
              </a: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文件代码注入实验</a:t>
              </a:r>
            </a:p>
          </p:txBody>
        </p:sp>
      </p:grpSp>
      <p:grpSp>
        <p:nvGrpSpPr>
          <p:cNvPr id="6" name="组合 5">
            <a:extLst>
              <a:ext uri="{FF2B5EF4-FFF2-40B4-BE49-F238E27FC236}">
                <a16:creationId xmlns:a16="http://schemas.microsoft.com/office/drawing/2014/main" id="{9FA28FAA-7C70-B485-F399-45E471916CE3}"/>
              </a:ext>
            </a:extLst>
          </p:cNvPr>
          <p:cNvGrpSpPr/>
          <p:nvPr/>
        </p:nvGrpSpPr>
        <p:grpSpPr>
          <a:xfrm>
            <a:off x="3287688" y="5457327"/>
            <a:ext cx="5976664" cy="576064"/>
            <a:chOff x="3215680" y="2204864"/>
            <a:chExt cx="5976664" cy="576064"/>
          </a:xfrm>
        </p:grpSpPr>
        <p:sp>
          <p:nvSpPr>
            <p:cNvPr id="16" name="矩形 15">
              <a:extLst>
                <a:ext uri="{FF2B5EF4-FFF2-40B4-BE49-F238E27FC236}">
                  <a16:creationId xmlns:a16="http://schemas.microsoft.com/office/drawing/2014/main" id="{DEE05C5C-9EE5-CC2E-2331-D38F6FB1E49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05</a:t>
              </a:r>
              <a:endParaRPr kumimoji="1" lang="zh-CN" altLang="en-US" sz="2800" b="1"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C88C907F-A462-0819-2CC4-6277A79F1708}"/>
                </a:ext>
              </a:extLst>
            </p:cNvPr>
            <p:cNvSpPr/>
            <p:nvPr/>
          </p:nvSpPr>
          <p:spPr>
            <a:xfrm>
              <a:off x="4655840" y="2204864"/>
              <a:ext cx="4536504"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软件破解实验</a:t>
              </a:r>
            </a:p>
          </p:txBody>
        </p:sp>
      </p:grpSp>
    </p:spTree>
    <p:extLst>
      <p:ext uri="{BB962C8B-B14F-4D97-AF65-F5344CB8AC3E}">
        <p14:creationId xmlns:p14="http://schemas.microsoft.com/office/powerpoint/2010/main" val="3090693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err="1">
                <a:latin typeface="Microsoft YaHei" panose="020B0503020204020204" pitchFamily="34" charset="-122"/>
                <a:ea typeface="Microsoft YaHei" panose="020B0503020204020204" pitchFamily="34" charset="-122"/>
              </a:rPr>
              <a:t>LordPE</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6" cy="89946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839416" y="1125339"/>
            <a:ext cx="10369152" cy="826637"/>
          </a:xfrm>
          <a:prstGeom prst="rect">
            <a:avLst/>
          </a:prstGeom>
          <a:noFill/>
        </p:spPr>
        <p:txBody>
          <a:bodyPr wrap="square" rtlCol="0">
            <a:spAutoFit/>
          </a:bodyPr>
          <a:lstStyle/>
          <a:p>
            <a:pPr>
              <a:lnSpc>
                <a:spcPct val="125000"/>
              </a:lnSpc>
            </a:pP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LordPE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是一款功能强大的</a:t>
            </a:r>
            <a:r>
              <a:rPr kumimoji="1" lang="en-US" altLang="zh-CN" sz="2000" dirty="0">
                <a:latin typeface="Microsoft YaHei" panose="020B0503020204020204" pitchFamily="34" charset="-122"/>
                <a:ea typeface="Microsoft YaHei" panose="020B0503020204020204" pitchFamily="34" charset="-122"/>
              </a:rPr>
              <a:t>PE</a:t>
            </a:r>
            <a:r>
              <a:rPr kumimoji="1" lang="zh-CN" altLang="en-US" sz="2000" dirty="0">
                <a:latin typeface="Microsoft YaHei" panose="020B0503020204020204" pitchFamily="34" charset="-122"/>
                <a:ea typeface="Microsoft YaHei" panose="020B0503020204020204" pitchFamily="34" charset="-122"/>
              </a:rPr>
              <a:t>文件分析、修改、脱壳</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软件，是查看</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格式文件信息的首选工具，并且可以修改相关信息。</a:t>
            </a:r>
          </a:p>
        </p:txBody>
      </p:sp>
      <p:pic>
        <p:nvPicPr>
          <p:cNvPr id="3" name="图片 2">
            <a:extLst>
              <a:ext uri="{FF2B5EF4-FFF2-40B4-BE49-F238E27FC236}">
                <a16:creationId xmlns:a16="http://schemas.microsoft.com/office/drawing/2014/main" id="{FA7020C1-F203-E63E-6CA9-616456E817EF}"/>
              </a:ext>
            </a:extLst>
          </p:cNvPr>
          <p:cNvPicPr>
            <a:picLocks noChangeAspect="1"/>
          </p:cNvPicPr>
          <p:nvPr/>
        </p:nvPicPr>
        <p:blipFill>
          <a:blip r:embed="rId2"/>
          <a:stretch>
            <a:fillRect/>
          </a:stretch>
        </p:blipFill>
        <p:spPr>
          <a:xfrm>
            <a:off x="1293329" y="2024802"/>
            <a:ext cx="9461326" cy="4300603"/>
          </a:xfrm>
          <a:prstGeom prst="rect">
            <a:avLst/>
          </a:prstGeom>
        </p:spPr>
      </p:pic>
    </p:spTree>
    <p:extLst>
      <p:ext uri="{BB962C8B-B14F-4D97-AF65-F5344CB8AC3E}">
        <p14:creationId xmlns:p14="http://schemas.microsoft.com/office/powerpoint/2010/main" val="3751293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777ABF4-705D-05FE-5063-A92BCBF77345}"/>
              </a:ext>
            </a:extLst>
          </p:cNvPr>
          <p:cNvPicPr>
            <a:picLocks noChangeAspect="1"/>
          </p:cNvPicPr>
          <p:nvPr/>
        </p:nvPicPr>
        <p:blipFill>
          <a:blip r:embed="rId2"/>
          <a:stretch>
            <a:fillRect/>
          </a:stretch>
        </p:blipFill>
        <p:spPr>
          <a:xfrm>
            <a:off x="773942" y="2170516"/>
            <a:ext cx="8167625" cy="3816647"/>
          </a:xfrm>
          <a:prstGeom prst="rect">
            <a:avLst/>
          </a:prstGeom>
        </p:spPr>
      </p:pic>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err="1">
                <a:latin typeface="Microsoft YaHei" panose="020B0503020204020204" pitchFamily="34" charset="-122"/>
                <a:ea typeface="Microsoft YaHei" panose="020B0503020204020204" pitchFamily="34" charset="-122"/>
              </a:rPr>
              <a:t>LordPE</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6" cy="5762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839416" y="1125339"/>
            <a:ext cx="10369152"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单击</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 Editor</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按钮，选择需要查看的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a:t>
            </a:r>
          </a:p>
        </p:txBody>
      </p:sp>
      <p:sp>
        <p:nvSpPr>
          <p:cNvPr id="16" name="矩形 15">
            <a:extLst>
              <a:ext uri="{FF2B5EF4-FFF2-40B4-BE49-F238E27FC236}">
                <a16:creationId xmlns:a16="http://schemas.microsoft.com/office/drawing/2014/main" id="{66E1D1DA-4113-F60A-7D75-D417E0F7B5B9}"/>
              </a:ext>
            </a:extLst>
          </p:cNvPr>
          <p:cNvSpPr/>
          <p:nvPr/>
        </p:nvSpPr>
        <p:spPr>
          <a:xfrm>
            <a:off x="9624392" y="2852936"/>
            <a:ext cx="1793666"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查看节信息</a:t>
            </a:r>
            <a:endParaRPr lang="en-US"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41F1FC46-80DD-4EBD-7F32-30ECA3156FA0}"/>
              </a:ext>
            </a:extLst>
          </p:cNvPr>
          <p:cNvSpPr/>
          <p:nvPr/>
        </p:nvSpPr>
        <p:spPr>
          <a:xfrm>
            <a:off x="9631572" y="3816764"/>
            <a:ext cx="1793666"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查看导入导出表</a:t>
            </a:r>
            <a:endParaRPr lang="en-US" dirty="0">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4FD5696D-F70B-5BEA-F121-6F8D0B0F09F1}"/>
              </a:ext>
            </a:extLst>
          </p:cNvPr>
          <p:cNvSpPr/>
          <p:nvPr/>
        </p:nvSpPr>
        <p:spPr>
          <a:xfrm>
            <a:off x="9604459" y="4759492"/>
            <a:ext cx="1793666"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地址换算</a:t>
            </a:r>
            <a:endParaRPr lang="en-US" dirty="0">
              <a:latin typeface="Microsoft YaHei" panose="020B0503020204020204" pitchFamily="34" charset="-122"/>
              <a:ea typeface="Microsoft YaHei" panose="020B0503020204020204" pitchFamily="34" charset="-122"/>
            </a:endParaRPr>
          </a:p>
        </p:txBody>
      </p:sp>
      <p:cxnSp>
        <p:nvCxnSpPr>
          <p:cNvPr id="20" name="直接箭头连接符 19">
            <a:extLst>
              <a:ext uri="{FF2B5EF4-FFF2-40B4-BE49-F238E27FC236}">
                <a16:creationId xmlns:a16="http://schemas.microsoft.com/office/drawing/2014/main" id="{C486839C-48C2-2EF2-8654-6A430B50775D}"/>
              </a:ext>
            </a:extLst>
          </p:cNvPr>
          <p:cNvCxnSpPr>
            <a:stCxn id="16" idx="1"/>
          </p:cNvCxnSpPr>
          <p:nvPr/>
        </p:nvCxnSpPr>
        <p:spPr>
          <a:xfrm flipH="1">
            <a:off x="8616280" y="3104964"/>
            <a:ext cx="1008112" cy="75608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09B242E-65D6-8CC5-69DA-F55777B665D5}"/>
              </a:ext>
            </a:extLst>
          </p:cNvPr>
          <p:cNvCxnSpPr>
            <a:cxnSpLocks/>
            <a:stCxn id="17" idx="1"/>
          </p:cNvCxnSpPr>
          <p:nvPr/>
        </p:nvCxnSpPr>
        <p:spPr>
          <a:xfrm flipH="1">
            <a:off x="8623460" y="4068792"/>
            <a:ext cx="1008112" cy="18664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1658CB0-1C9F-72C9-C262-9FB62E62C005}"/>
              </a:ext>
            </a:extLst>
          </p:cNvPr>
          <p:cNvCxnSpPr>
            <a:cxnSpLocks/>
            <a:stCxn id="18" idx="1"/>
          </p:cNvCxnSpPr>
          <p:nvPr/>
        </p:nvCxnSpPr>
        <p:spPr>
          <a:xfrm flipH="1" flipV="1">
            <a:off x="8616280" y="4572848"/>
            <a:ext cx="988179" cy="4386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29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err="1">
                <a:latin typeface="Microsoft YaHei" panose="020B0503020204020204" pitchFamily="34" charset="-122"/>
                <a:ea typeface="Microsoft YaHei" panose="020B0503020204020204" pitchFamily="34" charset="-122"/>
              </a:rPr>
              <a:t>LordPE</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837195"/>
            <a:ext cx="10651296" cy="5762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904380"/>
            <a:ext cx="10369152"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单击</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Sections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按钮，可以查看节信息。</a:t>
            </a:r>
          </a:p>
        </p:txBody>
      </p:sp>
      <p:sp>
        <p:nvSpPr>
          <p:cNvPr id="7" name="矩形 6">
            <a:extLst>
              <a:ext uri="{FF2B5EF4-FFF2-40B4-BE49-F238E27FC236}">
                <a16:creationId xmlns:a16="http://schemas.microsoft.com/office/drawing/2014/main" id="{60506005-37AB-F41A-B063-0FD2DC0D19F8}"/>
              </a:ext>
            </a:extLst>
          </p:cNvPr>
          <p:cNvSpPr/>
          <p:nvPr/>
        </p:nvSpPr>
        <p:spPr>
          <a:xfrm>
            <a:off x="773942" y="4882083"/>
            <a:ext cx="10651296" cy="171526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2543512B-12EE-1A81-128C-92BA887C74F7}"/>
              </a:ext>
            </a:extLst>
          </p:cNvPr>
          <p:cNvSpPr txBox="1"/>
          <p:nvPr/>
        </p:nvSpPr>
        <p:spPr>
          <a:xfrm>
            <a:off x="773942" y="4949268"/>
            <a:ext cx="10369152" cy="1596014"/>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在上图中，</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US" altLang="zh-CN" sz="2000" dirty="0" err="1">
                <a:latin typeface="Microsoft YaHei" panose="020B0503020204020204" pitchFamily="34" charset="-122"/>
                <a:ea typeface="Microsoft YaHei" panose="020B0503020204020204" pitchFamily="34" charset="-122"/>
              </a:rPr>
              <a:t>VOffset</a:t>
            </a:r>
            <a:r>
              <a:rPr kumimoji="1" lang="zh-CN" altLang="en-US" sz="2000" dirty="0">
                <a:latin typeface="Microsoft YaHei" panose="020B0503020204020204" pitchFamily="34" charset="-122"/>
                <a:ea typeface="Microsoft YaHei" panose="020B0503020204020204" pitchFamily="34" charset="-122"/>
              </a:rPr>
              <a:t>是</a:t>
            </a:r>
            <a:r>
              <a:rPr kumimoji="1" lang="en-US" altLang="zh-CN" sz="2000" dirty="0">
                <a:latin typeface="Microsoft YaHei" panose="020B0503020204020204" pitchFamily="34" charset="-122"/>
                <a:ea typeface="Microsoft YaHei" panose="020B0503020204020204" pitchFamily="34" charset="-122"/>
              </a:rPr>
              <a:t>RVA</a:t>
            </a:r>
            <a:r>
              <a:rPr kumimoji="1" lang="zh-CN" altLang="en-US" sz="2000" dirty="0">
                <a:latin typeface="Microsoft YaHei" panose="020B0503020204020204" pitchFamily="34" charset="-122"/>
                <a:ea typeface="Microsoft YaHei" panose="020B0503020204020204" pitchFamily="34" charset="-122"/>
              </a:rPr>
              <a:t>（相对虚拟地址） ，</a:t>
            </a:r>
            <a:r>
              <a:rPr kumimoji="1" lang="en-US" altLang="zh-CN" sz="2000" dirty="0" err="1">
                <a:latin typeface="Microsoft YaHei" panose="020B0503020204020204" pitchFamily="34" charset="-122"/>
                <a:ea typeface="Microsoft YaHei" panose="020B0503020204020204" pitchFamily="34" charset="-122"/>
              </a:rPr>
              <a:t>ROffset</a:t>
            </a:r>
            <a:r>
              <a:rPr kumimoji="1" lang="zh-CN" altLang="en-US" sz="2000" dirty="0">
                <a:latin typeface="Microsoft YaHei" panose="020B0503020204020204" pitchFamily="34" charset="-122"/>
                <a:ea typeface="Microsoft YaHei" panose="020B0503020204020204" pitchFamily="34" charset="-122"/>
              </a:rPr>
              <a:t>是文件偏移地址</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在系统进程中，代码（</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.text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节）将被加载到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0x400000+0x1000=0x401000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的虚拟地址中（装载基址</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+RVA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在文件中，可以使用二进制文件打开，看到对应的代码在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0x1000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位置处。</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829E6FC3-DE4D-20A6-741C-C10235FF2002}"/>
              </a:ext>
            </a:extLst>
          </p:cNvPr>
          <p:cNvPicPr>
            <a:picLocks noChangeAspect="1"/>
          </p:cNvPicPr>
          <p:nvPr/>
        </p:nvPicPr>
        <p:blipFill>
          <a:blip r:embed="rId2"/>
          <a:stretch>
            <a:fillRect/>
          </a:stretch>
        </p:blipFill>
        <p:spPr>
          <a:xfrm>
            <a:off x="1460224" y="1632917"/>
            <a:ext cx="9258300" cy="3105150"/>
          </a:xfrm>
          <a:prstGeom prst="rect">
            <a:avLst/>
          </a:prstGeom>
        </p:spPr>
      </p:pic>
      <p:cxnSp>
        <p:nvCxnSpPr>
          <p:cNvPr id="12" name="直接连接符 11">
            <a:extLst>
              <a:ext uri="{FF2B5EF4-FFF2-40B4-BE49-F238E27FC236}">
                <a16:creationId xmlns:a16="http://schemas.microsoft.com/office/drawing/2014/main" id="{3D30E635-B4C5-7CA0-72AD-2CD6BC404680}"/>
              </a:ext>
            </a:extLst>
          </p:cNvPr>
          <p:cNvCxnSpPr>
            <a:cxnSpLocks/>
          </p:cNvCxnSpPr>
          <p:nvPr/>
        </p:nvCxnSpPr>
        <p:spPr>
          <a:xfrm>
            <a:off x="1631504" y="2708920"/>
            <a:ext cx="82089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44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err="1">
                <a:latin typeface="Microsoft YaHei" panose="020B0503020204020204" pitchFamily="34" charset="-122"/>
                <a:ea typeface="Microsoft YaHei" panose="020B0503020204020204" pitchFamily="34" charset="-122"/>
              </a:rPr>
              <a:t>LordPE</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837195"/>
            <a:ext cx="10651296" cy="5762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904380"/>
            <a:ext cx="10369152"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单击</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Sections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按钮，可以查看节信息。</a:t>
            </a:r>
          </a:p>
        </p:txBody>
      </p:sp>
      <p:sp>
        <p:nvSpPr>
          <p:cNvPr id="7" name="矩形 6">
            <a:extLst>
              <a:ext uri="{FF2B5EF4-FFF2-40B4-BE49-F238E27FC236}">
                <a16:creationId xmlns:a16="http://schemas.microsoft.com/office/drawing/2014/main" id="{60506005-37AB-F41A-B063-0FD2DC0D19F8}"/>
              </a:ext>
            </a:extLst>
          </p:cNvPr>
          <p:cNvSpPr/>
          <p:nvPr/>
        </p:nvSpPr>
        <p:spPr>
          <a:xfrm>
            <a:off x="773942" y="3789041"/>
            <a:ext cx="5472549" cy="2459120"/>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2543512B-12EE-1A81-128C-92BA887C74F7}"/>
              </a:ext>
            </a:extLst>
          </p:cNvPr>
          <p:cNvSpPr txBox="1"/>
          <p:nvPr/>
        </p:nvSpPr>
        <p:spPr>
          <a:xfrm>
            <a:off x="766762" y="3944298"/>
            <a:ext cx="5401246" cy="1980799"/>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导入表在文件里的偏移地址</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ROffset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0x28000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，相对虚拟地址是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0x2A000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打开目录表可以看到导入表的相对虚拟地址确实是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0x2A000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单击左侧</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按钮可以查看导入表里的具体内容。</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829E6FC3-DE4D-20A6-741C-C10235FF2002}"/>
              </a:ext>
            </a:extLst>
          </p:cNvPr>
          <p:cNvPicPr>
            <a:picLocks noChangeAspect="1"/>
          </p:cNvPicPr>
          <p:nvPr/>
        </p:nvPicPr>
        <p:blipFill>
          <a:blip r:embed="rId2"/>
          <a:stretch>
            <a:fillRect/>
          </a:stretch>
        </p:blipFill>
        <p:spPr>
          <a:xfrm>
            <a:off x="774214" y="1521549"/>
            <a:ext cx="5472548" cy="1835443"/>
          </a:xfrm>
          <a:prstGeom prst="rect">
            <a:avLst/>
          </a:prstGeom>
        </p:spPr>
      </p:pic>
      <p:cxnSp>
        <p:nvCxnSpPr>
          <p:cNvPr id="3" name="直接连接符 2">
            <a:extLst>
              <a:ext uri="{FF2B5EF4-FFF2-40B4-BE49-F238E27FC236}">
                <a16:creationId xmlns:a16="http://schemas.microsoft.com/office/drawing/2014/main" id="{A792ADD8-D3B2-8666-6345-0BC0E2305E83}"/>
              </a:ext>
            </a:extLst>
          </p:cNvPr>
          <p:cNvCxnSpPr>
            <a:cxnSpLocks/>
          </p:cNvCxnSpPr>
          <p:nvPr/>
        </p:nvCxnSpPr>
        <p:spPr>
          <a:xfrm>
            <a:off x="911424" y="2636912"/>
            <a:ext cx="48965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D069E25-1452-6EF3-5804-BADEF7202D13}"/>
              </a:ext>
            </a:extLst>
          </p:cNvPr>
          <p:cNvPicPr>
            <a:picLocks noChangeAspect="1"/>
          </p:cNvPicPr>
          <p:nvPr/>
        </p:nvPicPr>
        <p:blipFill>
          <a:blip r:embed="rId3"/>
          <a:stretch>
            <a:fillRect/>
          </a:stretch>
        </p:blipFill>
        <p:spPr>
          <a:xfrm>
            <a:off x="6442841" y="1557497"/>
            <a:ext cx="4974946" cy="4690664"/>
          </a:xfrm>
          <a:prstGeom prst="rect">
            <a:avLst/>
          </a:prstGeom>
        </p:spPr>
      </p:pic>
      <p:cxnSp>
        <p:nvCxnSpPr>
          <p:cNvPr id="17" name="直接连接符 16">
            <a:extLst>
              <a:ext uri="{FF2B5EF4-FFF2-40B4-BE49-F238E27FC236}">
                <a16:creationId xmlns:a16="http://schemas.microsoft.com/office/drawing/2014/main" id="{6DCFD98D-1A60-6878-86CB-C8B953D9C392}"/>
              </a:ext>
            </a:extLst>
          </p:cNvPr>
          <p:cNvCxnSpPr>
            <a:cxnSpLocks/>
          </p:cNvCxnSpPr>
          <p:nvPr/>
        </p:nvCxnSpPr>
        <p:spPr>
          <a:xfrm>
            <a:off x="6744072" y="2708920"/>
            <a:ext cx="25922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54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9EEEC39-A439-829E-FF99-04C886168BBC}"/>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用户模式下，用调试器看到的内存地址都是</a:t>
            </a:r>
          </a:p>
        </p:txBody>
      </p:sp>
      <p:sp>
        <p:nvSpPr>
          <p:cNvPr id="7" name="文本框 6">
            <a:extLst>
              <a:ext uri="{FF2B5EF4-FFF2-40B4-BE49-F238E27FC236}">
                <a16:creationId xmlns:a16="http://schemas.microsoft.com/office/drawing/2014/main" id="{2CF71C13-9CB9-9A5B-FEC9-9DFA96E64E3A}"/>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真实地址</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B30A4F9E-9CFD-6FF2-D710-1D56B60D3E09}"/>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物理地址</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042689DF-4D4E-AD67-6881-263443627A77}"/>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虚拟地址</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AE9137A9-1B8D-7F40-FBAB-55D710E78BEF}"/>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以上都不对</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BE37013-F64D-3947-276E-20272770D0FE}"/>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2" name="椭圆 11">
            <a:extLst>
              <a:ext uri="{FF2B5EF4-FFF2-40B4-BE49-F238E27FC236}">
                <a16:creationId xmlns:a16="http://schemas.microsoft.com/office/drawing/2014/main" id="{E5AE583F-47FB-0087-D502-EAE50683BA20}"/>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椭圆 12">
            <a:extLst>
              <a:ext uri="{FF2B5EF4-FFF2-40B4-BE49-F238E27FC236}">
                <a16:creationId xmlns:a16="http://schemas.microsoft.com/office/drawing/2014/main" id="{B088DD63-57B5-34FC-3FBC-DB3056B01189}"/>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4" name="椭圆 13">
            <a:extLst>
              <a:ext uri="{FF2B5EF4-FFF2-40B4-BE49-F238E27FC236}">
                <a16:creationId xmlns:a16="http://schemas.microsoft.com/office/drawing/2014/main" id="{655343D7-D58E-C99F-DBFC-A6A8059283C8}"/>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5" name="矩形: 圆角 14">
            <a:extLst>
              <a:ext uri="{FF2B5EF4-FFF2-40B4-BE49-F238E27FC236}">
                <a16:creationId xmlns:a16="http://schemas.microsoft.com/office/drawing/2014/main" id="{D229E716-5594-2AF2-EFD0-79CAD7D07081}"/>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7F116850-AD94-3F0A-994F-9D98DDE4EF84}"/>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2D94CC25-8104-488D-0EE9-1B9F111A64D0}"/>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Block">
              <a:extLst>
                <a:ext uri="{FF2B5EF4-FFF2-40B4-BE49-F238E27FC236}">
                  <a16:creationId xmlns:a16="http://schemas.microsoft.com/office/drawing/2014/main" id="{8F7BC82E-7A4F-F6AA-BD0F-9B1BD7A5AD7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ypeText">
              <a:extLst>
                <a:ext uri="{FF2B5EF4-FFF2-40B4-BE49-F238E27FC236}">
                  <a16:creationId xmlns:a16="http://schemas.microsoft.com/office/drawing/2014/main" id="{768AF513-B1CC-5C62-008C-F359B32738F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B41F3F77-A9CD-C47F-5D93-7AEF668E198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4009F8FF-2965-0F4E-3AEE-237ADDF6E872}"/>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4728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03</a:t>
            </a:r>
            <a:r>
              <a:rPr kumimoji="1" lang="zh-CN" altLang="en-US" sz="6000" dirty="0">
                <a:solidFill>
                  <a:schemeClr val="bg1"/>
                </a:solidFill>
                <a:latin typeface="Microsoft YaHei" panose="020B0503020204020204" pitchFamily="34" charset="-122"/>
                <a:ea typeface="Microsoft YaHei" panose="020B0503020204020204" pitchFamily="34" charset="-122"/>
              </a:rPr>
              <a:t>   调试分析工具</a:t>
            </a:r>
          </a:p>
        </p:txBody>
      </p:sp>
    </p:spTree>
    <p:extLst>
      <p:ext uri="{BB962C8B-B14F-4D97-AF65-F5344CB8AC3E}">
        <p14:creationId xmlns:p14="http://schemas.microsoft.com/office/powerpoint/2010/main" val="3582359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常用调试分析工具</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 name="组合 15">
            <a:extLst>
              <a:ext uri="{FF2B5EF4-FFF2-40B4-BE49-F238E27FC236}">
                <a16:creationId xmlns:a16="http://schemas.microsoft.com/office/drawing/2014/main" id="{CF639B93-6CE8-ABF6-A4BC-8060AD1F0BB1}"/>
              </a:ext>
            </a:extLst>
          </p:cNvPr>
          <p:cNvGrpSpPr/>
          <p:nvPr/>
        </p:nvGrpSpPr>
        <p:grpSpPr>
          <a:xfrm>
            <a:off x="766764" y="1052513"/>
            <a:ext cx="10658472" cy="576288"/>
            <a:chOff x="766764" y="1052513"/>
            <a:chExt cx="10658472" cy="576288"/>
          </a:xfrm>
        </p:grpSpPr>
        <p:sp>
          <p:nvSpPr>
            <p:cNvPr id="17" name="矩形 16">
              <a:extLst>
                <a:ext uri="{FF2B5EF4-FFF2-40B4-BE49-F238E27FC236}">
                  <a16:creationId xmlns:a16="http://schemas.microsoft.com/office/drawing/2014/main" id="{2D70D418-8FE1-4E16-D565-658BEBF178E9}"/>
                </a:ext>
              </a:extLst>
            </p:cNvPr>
            <p:cNvSpPr/>
            <p:nvPr/>
          </p:nvSpPr>
          <p:spPr>
            <a:xfrm>
              <a:off x="766764" y="1052513"/>
              <a:ext cx="1800844" cy="576287"/>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rPr>
                <a:t>编译器</a:t>
              </a:r>
            </a:p>
          </p:txBody>
        </p:sp>
        <p:sp>
          <p:nvSpPr>
            <p:cNvPr id="18" name="矩形 17">
              <a:extLst>
                <a:ext uri="{FF2B5EF4-FFF2-40B4-BE49-F238E27FC236}">
                  <a16:creationId xmlns:a16="http://schemas.microsoft.com/office/drawing/2014/main" id="{F70A97EC-77C1-6434-E1EB-42643455A844}"/>
                </a:ext>
              </a:extLst>
            </p:cNvPr>
            <p:cNvSpPr/>
            <p:nvPr/>
          </p:nvSpPr>
          <p:spPr>
            <a:xfrm>
              <a:off x="2567608" y="1052513"/>
              <a:ext cx="8857628" cy="576288"/>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编译器一般自带调试器，例如</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VC 6</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grpSp>
      <p:grpSp>
        <p:nvGrpSpPr>
          <p:cNvPr id="19" name="组合 18">
            <a:extLst>
              <a:ext uri="{FF2B5EF4-FFF2-40B4-BE49-F238E27FC236}">
                <a16:creationId xmlns:a16="http://schemas.microsoft.com/office/drawing/2014/main" id="{7053FB5E-E77D-1722-F795-B2969D61C4E8}"/>
              </a:ext>
            </a:extLst>
          </p:cNvPr>
          <p:cNvGrpSpPr/>
          <p:nvPr/>
        </p:nvGrpSpPr>
        <p:grpSpPr>
          <a:xfrm>
            <a:off x="766764" y="1880716"/>
            <a:ext cx="10658472" cy="576288"/>
            <a:chOff x="766764" y="1052513"/>
            <a:chExt cx="10658472" cy="576288"/>
          </a:xfrm>
        </p:grpSpPr>
        <p:sp>
          <p:nvSpPr>
            <p:cNvPr id="20" name="矩形 19">
              <a:extLst>
                <a:ext uri="{FF2B5EF4-FFF2-40B4-BE49-F238E27FC236}">
                  <a16:creationId xmlns:a16="http://schemas.microsoft.com/office/drawing/2014/main" id="{3A840B64-D7F7-3093-AFFD-9F6698740978}"/>
                </a:ext>
              </a:extLst>
            </p:cNvPr>
            <p:cNvSpPr/>
            <p:nvPr/>
          </p:nvSpPr>
          <p:spPr>
            <a:xfrm>
              <a:off x="766764" y="1052513"/>
              <a:ext cx="1800844" cy="576287"/>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err="1">
                  <a:solidFill>
                    <a:schemeClr val="tx1">
                      <a:lumMod val="85000"/>
                      <a:lumOff val="15000"/>
                    </a:schemeClr>
                  </a:solidFill>
                  <a:latin typeface="Microsoft YaHei" panose="020B0503020204020204" pitchFamily="34" charset="-122"/>
                  <a:ea typeface="Microsoft YaHei" panose="020B0503020204020204" pitchFamily="34" charset="-122"/>
                </a:rPr>
                <a:t>windbg</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0EA2D8FC-3375-29E4-AE40-6F67134670EB}"/>
                </a:ext>
              </a:extLst>
            </p:cNvPr>
            <p:cNvSpPr/>
            <p:nvPr/>
          </p:nvSpPr>
          <p:spPr>
            <a:xfrm>
              <a:off x="2567608" y="1052513"/>
              <a:ext cx="8857628" cy="576288"/>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Windows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环境下常用调试分析工具。</a:t>
              </a:r>
            </a:p>
          </p:txBody>
        </p:sp>
      </p:grpSp>
      <p:grpSp>
        <p:nvGrpSpPr>
          <p:cNvPr id="22" name="组合 21">
            <a:extLst>
              <a:ext uri="{FF2B5EF4-FFF2-40B4-BE49-F238E27FC236}">
                <a16:creationId xmlns:a16="http://schemas.microsoft.com/office/drawing/2014/main" id="{0E69511D-21E9-2320-8133-5F38F76D18D3}"/>
              </a:ext>
            </a:extLst>
          </p:cNvPr>
          <p:cNvGrpSpPr/>
          <p:nvPr/>
        </p:nvGrpSpPr>
        <p:grpSpPr>
          <a:xfrm>
            <a:off x="773592" y="2708919"/>
            <a:ext cx="10658472" cy="576288"/>
            <a:chOff x="766764" y="1052513"/>
            <a:chExt cx="10658472" cy="576288"/>
          </a:xfrm>
        </p:grpSpPr>
        <p:sp>
          <p:nvSpPr>
            <p:cNvPr id="23" name="矩形 22">
              <a:extLst>
                <a:ext uri="{FF2B5EF4-FFF2-40B4-BE49-F238E27FC236}">
                  <a16:creationId xmlns:a16="http://schemas.microsoft.com/office/drawing/2014/main" id="{2E5D5BE2-3DB6-F29F-B884-A77E3A12ED7B}"/>
                </a:ext>
              </a:extLst>
            </p:cNvPr>
            <p:cNvSpPr/>
            <p:nvPr/>
          </p:nvSpPr>
          <p:spPr>
            <a:xfrm>
              <a:off x="766764" y="1052513"/>
              <a:ext cx="1800844" cy="576287"/>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err="1">
                  <a:solidFill>
                    <a:schemeClr val="tx1">
                      <a:lumMod val="85000"/>
                      <a:lumOff val="15000"/>
                    </a:schemeClr>
                  </a:solidFill>
                  <a:latin typeface="Microsoft YaHei" panose="020B0503020204020204" pitchFamily="34" charset="-122"/>
                  <a:ea typeface="Microsoft YaHei" panose="020B0503020204020204" pitchFamily="34" charset="-122"/>
                </a:rPr>
                <a:t>gdb</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D9E74198-5C70-2904-6DEA-4D8521DC8AB8}"/>
                </a:ext>
              </a:extLst>
            </p:cNvPr>
            <p:cNvSpPr/>
            <p:nvPr/>
          </p:nvSpPr>
          <p:spPr>
            <a:xfrm>
              <a:off x="2567608" y="1052513"/>
              <a:ext cx="8857628" cy="576288"/>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gcc</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配套调试器。</a:t>
              </a:r>
            </a:p>
          </p:txBody>
        </p:sp>
      </p:grpSp>
      <p:grpSp>
        <p:nvGrpSpPr>
          <p:cNvPr id="25" name="组合 24">
            <a:extLst>
              <a:ext uri="{FF2B5EF4-FFF2-40B4-BE49-F238E27FC236}">
                <a16:creationId xmlns:a16="http://schemas.microsoft.com/office/drawing/2014/main" id="{A966FB9F-FF34-C374-B833-62C407B04129}"/>
              </a:ext>
            </a:extLst>
          </p:cNvPr>
          <p:cNvGrpSpPr/>
          <p:nvPr/>
        </p:nvGrpSpPr>
        <p:grpSpPr>
          <a:xfrm>
            <a:off x="774336" y="3537121"/>
            <a:ext cx="10658472" cy="576288"/>
            <a:chOff x="766764" y="1052512"/>
            <a:chExt cx="10658472" cy="576288"/>
          </a:xfrm>
        </p:grpSpPr>
        <p:sp>
          <p:nvSpPr>
            <p:cNvPr id="26" name="矩形 25">
              <a:extLst>
                <a:ext uri="{FF2B5EF4-FFF2-40B4-BE49-F238E27FC236}">
                  <a16:creationId xmlns:a16="http://schemas.microsoft.com/office/drawing/2014/main" id="{7996632D-0A8D-9DF9-41B1-E46A488F2CC7}"/>
                </a:ext>
              </a:extLst>
            </p:cNvPr>
            <p:cNvSpPr/>
            <p:nvPr/>
          </p:nvSpPr>
          <p:spPr>
            <a:xfrm>
              <a:off x="766764" y="1052513"/>
              <a:ext cx="1800844" cy="576287"/>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err="1">
                  <a:solidFill>
                    <a:schemeClr val="tx1">
                      <a:lumMod val="85000"/>
                      <a:lumOff val="15000"/>
                    </a:schemeClr>
                  </a:solidFill>
                  <a:latin typeface="Microsoft YaHei" panose="020B0503020204020204" pitchFamily="34" charset="-122"/>
                  <a:ea typeface="Microsoft YaHei" panose="020B0503020204020204" pitchFamily="34" charset="-122"/>
                </a:rPr>
                <a:t>lldb</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8783D94E-AA07-5D35-4913-1A516B134783}"/>
                </a:ext>
              </a:extLst>
            </p:cNvPr>
            <p:cNvSpPr/>
            <p:nvPr/>
          </p:nvSpPr>
          <p:spPr>
            <a:xfrm>
              <a:off x="2567608" y="1052512"/>
              <a:ext cx="8857628" cy="5762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clang</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配套调试器。</a:t>
              </a:r>
            </a:p>
          </p:txBody>
        </p:sp>
      </p:grpSp>
      <p:grpSp>
        <p:nvGrpSpPr>
          <p:cNvPr id="28" name="组合 27">
            <a:extLst>
              <a:ext uri="{FF2B5EF4-FFF2-40B4-BE49-F238E27FC236}">
                <a16:creationId xmlns:a16="http://schemas.microsoft.com/office/drawing/2014/main" id="{DB2987D5-C352-E22D-FEE9-EF2A9ED91DC1}"/>
              </a:ext>
            </a:extLst>
          </p:cNvPr>
          <p:cNvGrpSpPr/>
          <p:nvPr/>
        </p:nvGrpSpPr>
        <p:grpSpPr>
          <a:xfrm>
            <a:off x="774336" y="4365323"/>
            <a:ext cx="10658472" cy="576288"/>
            <a:chOff x="766764" y="1052513"/>
            <a:chExt cx="10658472" cy="576288"/>
          </a:xfrm>
        </p:grpSpPr>
        <p:sp>
          <p:nvSpPr>
            <p:cNvPr id="29" name="矩形 28">
              <a:extLst>
                <a:ext uri="{FF2B5EF4-FFF2-40B4-BE49-F238E27FC236}">
                  <a16:creationId xmlns:a16="http://schemas.microsoft.com/office/drawing/2014/main" id="{589666BA-BDB2-7EFA-01B8-05B9407280E1}"/>
                </a:ext>
              </a:extLst>
            </p:cNvPr>
            <p:cNvSpPr/>
            <p:nvPr/>
          </p:nvSpPr>
          <p:spPr>
            <a:xfrm>
              <a:off x="766764" y="1052513"/>
              <a:ext cx="1800844" cy="576287"/>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lumMod val="85000"/>
                      <a:lumOff val="15000"/>
                    </a:schemeClr>
                  </a:solidFill>
                  <a:latin typeface="Microsoft YaHei" panose="020B0503020204020204" pitchFamily="34" charset="-122"/>
                  <a:ea typeface="Microsoft YaHei" panose="020B0503020204020204" pitchFamily="34" charset="-122"/>
                </a:rPr>
                <a:t>OllyDbg</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8C740C91-A735-5B21-B8D7-9B0F7CFEB16F}"/>
                </a:ext>
              </a:extLst>
            </p:cNvPr>
            <p:cNvSpPr/>
            <p:nvPr/>
          </p:nvSpPr>
          <p:spPr>
            <a:xfrm>
              <a:off x="2567608" y="1052513"/>
              <a:ext cx="8857628" cy="576288"/>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界面友好的调试工具。</a:t>
              </a:r>
            </a:p>
          </p:txBody>
        </p:sp>
      </p:grpSp>
      <p:grpSp>
        <p:nvGrpSpPr>
          <p:cNvPr id="31" name="组合 30">
            <a:extLst>
              <a:ext uri="{FF2B5EF4-FFF2-40B4-BE49-F238E27FC236}">
                <a16:creationId xmlns:a16="http://schemas.microsoft.com/office/drawing/2014/main" id="{BCCCF566-66F7-D93A-522B-CBFA230AFCD0}"/>
              </a:ext>
            </a:extLst>
          </p:cNvPr>
          <p:cNvGrpSpPr/>
          <p:nvPr/>
        </p:nvGrpSpPr>
        <p:grpSpPr>
          <a:xfrm>
            <a:off x="774336" y="5193524"/>
            <a:ext cx="10658472" cy="576288"/>
            <a:chOff x="766764" y="1052513"/>
            <a:chExt cx="10658472" cy="576288"/>
          </a:xfrm>
        </p:grpSpPr>
        <p:sp>
          <p:nvSpPr>
            <p:cNvPr id="32" name="矩形 31">
              <a:extLst>
                <a:ext uri="{FF2B5EF4-FFF2-40B4-BE49-F238E27FC236}">
                  <a16:creationId xmlns:a16="http://schemas.microsoft.com/office/drawing/2014/main" id="{5A76BFD9-B206-501E-D4F1-01B004C32856}"/>
                </a:ext>
              </a:extLst>
            </p:cNvPr>
            <p:cNvSpPr/>
            <p:nvPr/>
          </p:nvSpPr>
          <p:spPr>
            <a:xfrm>
              <a:off x="766764" y="1052513"/>
              <a:ext cx="1800844" cy="576287"/>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lumMod val="85000"/>
                      <a:lumOff val="15000"/>
                    </a:schemeClr>
                  </a:solidFill>
                  <a:latin typeface="Microsoft YaHei" panose="020B0503020204020204" pitchFamily="34" charset="-122"/>
                  <a:ea typeface="Microsoft YaHei" panose="020B0503020204020204" pitchFamily="34" charset="-122"/>
                </a:rPr>
                <a:t>IDA Pro</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BA7394ED-88EF-A349-E1BD-972EF79F8930}"/>
                </a:ext>
              </a:extLst>
            </p:cNvPr>
            <p:cNvSpPr/>
            <p:nvPr/>
          </p:nvSpPr>
          <p:spPr>
            <a:xfrm>
              <a:off x="2567608" y="1052513"/>
              <a:ext cx="8857628" cy="576288"/>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具有强大的反汇编功能。</a:t>
              </a:r>
            </a:p>
          </p:txBody>
        </p:sp>
      </p:grpSp>
    </p:spTree>
    <p:extLst>
      <p:ext uri="{BB962C8B-B14F-4D97-AF65-F5344CB8AC3E}">
        <p14:creationId xmlns:p14="http://schemas.microsoft.com/office/powerpoint/2010/main" val="66609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OllyDbg</a:t>
            </a:r>
            <a:endParaRPr kumimoji="1" lang="zh-CN" altLang="en-US"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52DDC4A3-7281-A850-B6AD-A6FA8D648394}"/>
              </a:ext>
            </a:extLst>
          </p:cNvPr>
          <p:cNvSpPr/>
          <p:nvPr/>
        </p:nvSpPr>
        <p:spPr>
          <a:xfrm>
            <a:off x="773942" y="837195"/>
            <a:ext cx="10651296" cy="5762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BD25592D-F56C-8B9C-CF42-83FD5F9741D9}"/>
              </a:ext>
            </a:extLst>
          </p:cNvPr>
          <p:cNvSpPr txBox="1"/>
          <p:nvPr/>
        </p:nvSpPr>
        <p:spPr>
          <a:xfrm>
            <a:off x="773942" y="904380"/>
            <a:ext cx="10369152" cy="441916"/>
          </a:xfrm>
          <a:prstGeom prst="rect">
            <a:avLst/>
          </a:prstGeom>
          <a:noFill/>
        </p:spPr>
        <p:txBody>
          <a:bodyPr wrap="square" rtlCol="0">
            <a:spAutoFit/>
          </a:bodyPr>
          <a:lstStyle/>
          <a:p>
            <a:pPr>
              <a:lnSpc>
                <a:spcPct val="125000"/>
              </a:lnSpc>
            </a:pP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OllyDbg</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有两种方式来载入程序进行调试。</a:t>
            </a:r>
          </a:p>
        </p:txBody>
      </p:sp>
      <p:sp>
        <p:nvSpPr>
          <p:cNvPr id="12" name="矩形 11">
            <a:extLst>
              <a:ext uri="{FF2B5EF4-FFF2-40B4-BE49-F238E27FC236}">
                <a16:creationId xmlns:a16="http://schemas.microsoft.com/office/drawing/2014/main" id="{6F67A165-73F2-8B66-9554-6544D53F8E38}"/>
              </a:ext>
            </a:extLst>
          </p:cNvPr>
          <p:cNvSpPr/>
          <p:nvPr/>
        </p:nvSpPr>
        <p:spPr>
          <a:xfrm>
            <a:off x="773943" y="1628799"/>
            <a:ext cx="5111750" cy="4679925"/>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EC52BA04-1F1C-94C0-39A6-307F6EF5B0C3}"/>
              </a:ext>
            </a:extLst>
          </p:cNvPr>
          <p:cNvSpPr txBox="1"/>
          <p:nvPr/>
        </p:nvSpPr>
        <p:spPr>
          <a:xfrm>
            <a:off x="806826" y="1700808"/>
            <a:ext cx="233910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打开可执行文件</a:t>
            </a:r>
          </a:p>
        </p:txBody>
      </p:sp>
      <p:sp>
        <p:nvSpPr>
          <p:cNvPr id="14" name="文本框 13">
            <a:extLst>
              <a:ext uri="{FF2B5EF4-FFF2-40B4-BE49-F238E27FC236}">
                <a16:creationId xmlns:a16="http://schemas.microsoft.com/office/drawing/2014/main" id="{D580271A-DC04-23D2-B2A4-F76E662151CC}"/>
              </a:ext>
            </a:extLst>
          </p:cNvPr>
          <p:cNvSpPr txBox="1"/>
          <p:nvPr/>
        </p:nvSpPr>
        <p:spPr>
          <a:xfrm>
            <a:off x="806826" y="2234482"/>
            <a:ext cx="4824536"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打开可执行文件进行调试。</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353F378A-527B-2677-A67B-5FB0B4CF40BD}"/>
              </a:ext>
            </a:extLst>
          </p:cNvPr>
          <p:cNvSpPr/>
          <p:nvPr/>
        </p:nvSpPr>
        <p:spPr>
          <a:xfrm>
            <a:off x="6304346" y="1628799"/>
            <a:ext cx="5111750" cy="4679925"/>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B45838AF-BE42-B7B2-74AA-2750EA999879}"/>
              </a:ext>
            </a:extLst>
          </p:cNvPr>
          <p:cNvSpPr txBox="1"/>
          <p:nvPr/>
        </p:nvSpPr>
        <p:spPr>
          <a:xfrm>
            <a:off x="6337229" y="1700808"/>
            <a:ext cx="203132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附加在进程上</a:t>
            </a:r>
          </a:p>
        </p:txBody>
      </p:sp>
      <p:sp>
        <p:nvSpPr>
          <p:cNvPr id="18" name="文本框 17">
            <a:extLst>
              <a:ext uri="{FF2B5EF4-FFF2-40B4-BE49-F238E27FC236}">
                <a16:creationId xmlns:a16="http://schemas.microsoft.com/office/drawing/2014/main" id="{F98C424E-AB61-960A-7279-EB167B0065C6}"/>
              </a:ext>
            </a:extLst>
          </p:cNvPr>
          <p:cNvSpPr txBox="1"/>
          <p:nvPr/>
        </p:nvSpPr>
        <p:spPr>
          <a:xfrm>
            <a:off x="6337229" y="2234482"/>
            <a:ext cx="4824536"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对于已经启动的进程，可以附加（</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attach</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）在上面。</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2257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3" grpId="0"/>
      <p:bldP spid="14" grpId="0"/>
      <p:bldP spid="16" grpId="0" animBg="1"/>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err="1">
                <a:latin typeface="Microsoft YaHei" panose="020B0503020204020204" pitchFamily="34" charset="-122"/>
                <a:ea typeface="Microsoft YaHei" panose="020B0503020204020204" pitchFamily="34" charset="-122"/>
              </a:rPr>
              <a:t>OllyDbg</a:t>
            </a:r>
            <a:r>
              <a:rPr kumimoji="1" lang="en-US" altLang="zh-CN" sz="3200" dirty="0">
                <a:latin typeface="Microsoft YaHei" panose="020B0503020204020204" pitchFamily="34" charset="-122"/>
                <a:ea typeface="Microsoft YaHei" panose="020B0503020204020204" pitchFamily="34" charset="-122"/>
              </a:rPr>
              <a:t>-</a:t>
            </a:r>
            <a:r>
              <a:rPr kumimoji="1" lang="zh-CN" altLang="en-US" sz="3200" dirty="0">
                <a:latin typeface="Microsoft YaHei" panose="020B0503020204020204" pitchFamily="34" charset="-122"/>
                <a:ea typeface="Microsoft YaHei" panose="020B0503020204020204" pitchFamily="34" charset="-122"/>
              </a:rPr>
              <a:t>打开可执行文件</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9A348D4B-8165-12FA-3436-4F0505205F9E}"/>
              </a:ext>
            </a:extLst>
          </p:cNvPr>
          <p:cNvPicPr>
            <a:picLocks noChangeAspect="1"/>
          </p:cNvPicPr>
          <p:nvPr/>
        </p:nvPicPr>
        <p:blipFill>
          <a:blip r:embed="rId2"/>
          <a:stretch>
            <a:fillRect/>
          </a:stretch>
        </p:blipFill>
        <p:spPr>
          <a:xfrm>
            <a:off x="3287688" y="703688"/>
            <a:ext cx="8018879" cy="6026688"/>
          </a:xfrm>
          <a:prstGeom prst="rect">
            <a:avLst/>
          </a:prstGeom>
        </p:spPr>
      </p:pic>
      <p:sp>
        <p:nvSpPr>
          <p:cNvPr id="8" name="矩形 7">
            <a:extLst>
              <a:ext uri="{FF2B5EF4-FFF2-40B4-BE49-F238E27FC236}">
                <a16:creationId xmlns:a16="http://schemas.microsoft.com/office/drawing/2014/main" id="{36013866-26D9-93A1-04E9-578BA9BECBEB}"/>
              </a:ext>
            </a:extLst>
          </p:cNvPr>
          <p:cNvSpPr/>
          <p:nvPr/>
        </p:nvSpPr>
        <p:spPr>
          <a:xfrm>
            <a:off x="551384" y="1125961"/>
            <a:ext cx="2304256" cy="10801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a:latin typeface="Microsoft YaHei" panose="020B0503020204020204" pitchFamily="34" charset="-122"/>
                <a:ea typeface="Microsoft YaHei" panose="020B0503020204020204" pitchFamily="34" charset="-122"/>
              </a:rPr>
              <a:t>入口点（</a:t>
            </a:r>
            <a:r>
              <a:rPr lang="en-US" altLang="zh-CN" dirty="0">
                <a:latin typeface="Microsoft YaHei" panose="020B0503020204020204" pitchFamily="34" charset="-122"/>
                <a:ea typeface="Microsoft YaHei" panose="020B0503020204020204" pitchFamily="34" charset="-122"/>
              </a:rPr>
              <a:t>Entry point</a:t>
            </a:r>
            <a:r>
              <a:rPr lang="zh-CN" altLang="en-US" dirty="0">
                <a:latin typeface="Microsoft YaHei" panose="020B0503020204020204" pitchFamily="34" charset="-122"/>
                <a:ea typeface="Microsoft YaHei" panose="020B0503020204020204" pitchFamily="34" charset="-122"/>
              </a:rPr>
              <a:t>），载入文件后停在这里。</a:t>
            </a:r>
            <a:endParaRPr lang="en-US" dirty="0">
              <a:latin typeface="Microsoft YaHei" panose="020B0503020204020204" pitchFamily="34" charset="-122"/>
              <a:ea typeface="Microsoft YaHei" panose="020B0503020204020204" pitchFamily="34" charset="-122"/>
            </a:endParaRPr>
          </a:p>
        </p:txBody>
      </p:sp>
      <p:cxnSp>
        <p:nvCxnSpPr>
          <p:cNvPr id="9" name="直接箭头连接符 8">
            <a:extLst>
              <a:ext uri="{FF2B5EF4-FFF2-40B4-BE49-F238E27FC236}">
                <a16:creationId xmlns:a16="http://schemas.microsoft.com/office/drawing/2014/main" id="{2F4E139A-58F1-F1AA-6E88-5880DC629B24}"/>
              </a:ext>
            </a:extLst>
          </p:cNvPr>
          <p:cNvCxnSpPr>
            <a:cxnSpLocks/>
            <a:stCxn id="8" idx="3"/>
          </p:cNvCxnSpPr>
          <p:nvPr/>
        </p:nvCxnSpPr>
        <p:spPr>
          <a:xfrm>
            <a:off x="2855640" y="1666021"/>
            <a:ext cx="43204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96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err="1">
                <a:latin typeface="Microsoft YaHei" panose="020B0503020204020204" pitchFamily="34" charset="-122"/>
                <a:ea typeface="Microsoft YaHei" panose="020B0503020204020204" pitchFamily="34" charset="-122"/>
              </a:rPr>
              <a:t>OllyDbg</a:t>
            </a:r>
            <a:r>
              <a:rPr kumimoji="1" lang="en-US" altLang="zh-CN" sz="3200" dirty="0">
                <a:latin typeface="Microsoft YaHei" panose="020B0503020204020204" pitchFamily="34" charset="-122"/>
                <a:ea typeface="Microsoft YaHei" panose="020B0503020204020204" pitchFamily="34" charset="-122"/>
              </a:rPr>
              <a:t>-</a:t>
            </a:r>
            <a:r>
              <a:rPr kumimoji="1" lang="zh-CN" altLang="en-US" sz="3200" dirty="0">
                <a:latin typeface="Microsoft YaHei" panose="020B0503020204020204" pitchFamily="34" charset="-122"/>
                <a:ea typeface="Microsoft YaHei" panose="020B0503020204020204" pitchFamily="34" charset="-122"/>
              </a:rPr>
              <a:t>常用快捷键</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 name="组合 15">
            <a:extLst>
              <a:ext uri="{FF2B5EF4-FFF2-40B4-BE49-F238E27FC236}">
                <a16:creationId xmlns:a16="http://schemas.microsoft.com/office/drawing/2014/main" id="{CF639B93-6CE8-ABF6-A4BC-8060AD1F0BB1}"/>
              </a:ext>
            </a:extLst>
          </p:cNvPr>
          <p:cNvGrpSpPr/>
          <p:nvPr/>
        </p:nvGrpSpPr>
        <p:grpSpPr>
          <a:xfrm>
            <a:off x="766764" y="1052512"/>
            <a:ext cx="10658472" cy="792311"/>
            <a:chOff x="766764" y="1052512"/>
            <a:chExt cx="10658472" cy="792311"/>
          </a:xfrm>
        </p:grpSpPr>
        <p:sp>
          <p:nvSpPr>
            <p:cNvPr id="17" name="矩形 16">
              <a:extLst>
                <a:ext uri="{FF2B5EF4-FFF2-40B4-BE49-F238E27FC236}">
                  <a16:creationId xmlns:a16="http://schemas.microsoft.com/office/drawing/2014/main" id="{2D70D418-8FE1-4E16-D565-658BEBF178E9}"/>
                </a:ext>
              </a:extLst>
            </p:cNvPr>
            <p:cNvSpPr/>
            <p:nvPr/>
          </p:nvSpPr>
          <p:spPr>
            <a:xfrm>
              <a:off x="766764" y="1052513"/>
              <a:ext cx="1800844" cy="792310"/>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lumMod val="85000"/>
                      <a:lumOff val="15000"/>
                    </a:schemeClr>
                  </a:solidFill>
                  <a:latin typeface="Microsoft YaHei" panose="020B0503020204020204" pitchFamily="34" charset="-122"/>
                  <a:ea typeface="Microsoft YaHei" panose="020B0503020204020204" pitchFamily="34" charset="-122"/>
                </a:rPr>
                <a:t>F2</a:t>
              </a:r>
            </a:p>
          </p:txBody>
        </p:sp>
        <p:sp>
          <p:nvSpPr>
            <p:cNvPr id="18" name="矩形 17">
              <a:extLst>
                <a:ext uri="{FF2B5EF4-FFF2-40B4-BE49-F238E27FC236}">
                  <a16:creationId xmlns:a16="http://schemas.microsoft.com/office/drawing/2014/main" id="{F70A97EC-77C1-6434-E1EB-42643455A844}"/>
                </a:ext>
              </a:extLst>
            </p:cNvPr>
            <p:cNvSpPr/>
            <p:nvPr/>
          </p:nvSpPr>
          <p:spPr>
            <a:xfrm>
              <a:off x="2567608" y="1052512"/>
              <a:ext cx="8857628" cy="7923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设置断点。</a:t>
              </a:r>
            </a:p>
          </p:txBody>
        </p:sp>
      </p:grpSp>
      <p:grpSp>
        <p:nvGrpSpPr>
          <p:cNvPr id="19" name="组合 18">
            <a:extLst>
              <a:ext uri="{FF2B5EF4-FFF2-40B4-BE49-F238E27FC236}">
                <a16:creationId xmlns:a16="http://schemas.microsoft.com/office/drawing/2014/main" id="{7053FB5E-E77D-1722-F795-B2969D61C4E8}"/>
              </a:ext>
            </a:extLst>
          </p:cNvPr>
          <p:cNvGrpSpPr/>
          <p:nvPr/>
        </p:nvGrpSpPr>
        <p:grpSpPr>
          <a:xfrm>
            <a:off x="766764" y="2355438"/>
            <a:ext cx="10658472" cy="792311"/>
            <a:chOff x="766764" y="1052512"/>
            <a:chExt cx="10658472" cy="792311"/>
          </a:xfrm>
        </p:grpSpPr>
        <p:sp>
          <p:nvSpPr>
            <p:cNvPr id="20" name="矩形 19">
              <a:extLst>
                <a:ext uri="{FF2B5EF4-FFF2-40B4-BE49-F238E27FC236}">
                  <a16:creationId xmlns:a16="http://schemas.microsoft.com/office/drawing/2014/main" id="{3A840B64-D7F7-3093-AFFD-9F6698740978}"/>
                </a:ext>
              </a:extLst>
            </p:cNvPr>
            <p:cNvSpPr/>
            <p:nvPr/>
          </p:nvSpPr>
          <p:spPr>
            <a:xfrm>
              <a:off x="766764" y="1052513"/>
              <a:ext cx="1800844" cy="792310"/>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lumMod val="85000"/>
                      <a:lumOff val="15000"/>
                    </a:schemeClr>
                  </a:solidFill>
                  <a:latin typeface="Microsoft YaHei" panose="020B0503020204020204" pitchFamily="34" charset="-122"/>
                  <a:ea typeface="Microsoft YaHei" panose="020B0503020204020204" pitchFamily="34" charset="-122"/>
                </a:rPr>
                <a:t>F8</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0EA2D8FC-3375-29E4-AE40-6F67134670EB}"/>
                </a:ext>
              </a:extLst>
            </p:cNvPr>
            <p:cNvSpPr/>
            <p:nvPr/>
          </p:nvSpPr>
          <p:spPr>
            <a:xfrm>
              <a:off x="2567608" y="1052512"/>
              <a:ext cx="8857628" cy="7923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单步步过。执行一条指令，遇到 </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CALL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等子程序不进入其代码。</a:t>
              </a:r>
            </a:p>
          </p:txBody>
        </p:sp>
      </p:grpSp>
      <p:grpSp>
        <p:nvGrpSpPr>
          <p:cNvPr id="22" name="组合 21">
            <a:extLst>
              <a:ext uri="{FF2B5EF4-FFF2-40B4-BE49-F238E27FC236}">
                <a16:creationId xmlns:a16="http://schemas.microsoft.com/office/drawing/2014/main" id="{0E69511D-21E9-2320-8133-5F38F76D18D3}"/>
              </a:ext>
            </a:extLst>
          </p:cNvPr>
          <p:cNvGrpSpPr/>
          <p:nvPr/>
        </p:nvGrpSpPr>
        <p:grpSpPr>
          <a:xfrm>
            <a:off x="766764" y="3658364"/>
            <a:ext cx="10658472" cy="792311"/>
            <a:chOff x="766764" y="1052512"/>
            <a:chExt cx="10658472" cy="792311"/>
          </a:xfrm>
        </p:grpSpPr>
        <p:sp>
          <p:nvSpPr>
            <p:cNvPr id="23" name="矩形 22">
              <a:extLst>
                <a:ext uri="{FF2B5EF4-FFF2-40B4-BE49-F238E27FC236}">
                  <a16:creationId xmlns:a16="http://schemas.microsoft.com/office/drawing/2014/main" id="{2E5D5BE2-3DB6-F29F-B884-A77E3A12ED7B}"/>
                </a:ext>
              </a:extLst>
            </p:cNvPr>
            <p:cNvSpPr/>
            <p:nvPr/>
          </p:nvSpPr>
          <p:spPr>
            <a:xfrm>
              <a:off x="766764" y="1052513"/>
              <a:ext cx="1800844" cy="792310"/>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lumMod val="85000"/>
                      <a:lumOff val="15000"/>
                    </a:schemeClr>
                  </a:solidFill>
                  <a:latin typeface="Microsoft YaHei" panose="020B0503020204020204" pitchFamily="34" charset="-122"/>
                  <a:ea typeface="Microsoft YaHei" panose="020B0503020204020204" pitchFamily="34" charset="-122"/>
                </a:rPr>
                <a:t>F7</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D9E74198-5C70-2904-6DEA-4D8521DC8AB8}"/>
                </a:ext>
              </a:extLst>
            </p:cNvPr>
            <p:cNvSpPr/>
            <p:nvPr/>
          </p:nvSpPr>
          <p:spPr>
            <a:xfrm>
              <a:off x="2567608" y="1052512"/>
              <a:ext cx="8857628" cy="7923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单步步入。功能同单步步过</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(F8)</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类似，区别是遇到 </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CALL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等子程序时会进入其中，进入后首先会停留在子程序的第一条指令上。</a:t>
              </a:r>
            </a:p>
          </p:txBody>
        </p:sp>
      </p:grpSp>
      <p:grpSp>
        <p:nvGrpSpPr>
          <p:cNvPr id="28" name="组合 27">
            <a:extLst>
              <a:ext uri="{FF2B5EF4-FFF2-40B4-BE49-F238E27FC236}">
                <a16:creationId xmlns:a16="http://schemas.microsoft.com/office/drawing/2014/main" id="{DB2987D5-C352-E22D-FEE9-EF2A9ED91DC1}"/>
              </a:ext>
            </a:extLst>
          </p:cNvPr>
          <p:cNvGrpSpPr/>
          <p:nvPr/>
        </p:nvGrpSpPr>
        <p:grpSpPr>
          <a:xfrm>
            <a:off x="766764" y="4961291"/>
            <a:ext cx="10658472" cy="792311"/>
            <a:chOff x="766764" y="1052512"/>
            <a:chExt cx="10658472" cy="792311"/>
          </a:xfrm>
        </p:grpSpPr>
        <p:sp>
          <p:nvSpPr>
            <p:cNvPr id="29" name="矩形 28">
              <a:extLst>
                <a:ext uri="{FF2B5EF4-FFF2-40B4-BE49-F238E27FC236}">
                  <a16:creationId xmlns:a16="http://schemas.microsoft.com/office/drawing/2014/main" id="{589666BA-BDB2-7EFA-01B8-05B9407280E1}"/>
                </a:ext>
              </a:extLst>
            </p:cNvPr>
            <p:cNvSpPr/>
            <p:nvPr/>
          </p:nvSpPr>
          <p:spPr>
            <a:xfrm>
              <a:off x="766764" y="1052513"/>
              <a:ext cx="1800844" cy="792310"/>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lumMod val="85000"/>
                      <a:lumOff val="15000"/>
                    </a:schemeClr>
                  </a:solidFill>
                  <a:latin typeface="Microsoft YaHei" panose="020B0503020204020204" pitchFamily="34" charset="-122"/>
                  <a:ea typeface="Microsoft YaHei" panose="020B0503020204020204" pitchFamily="34" charset="-122"/>
                </a:rPr>
                <a:t>F9</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8C740C91-A735-5B21-B8D7-9B0F7CFEB16F}"/>
                </a:ext>
              </a:extLst>
            </p:cNvPr>
            <p:cNvSpPr/>
            <p:nvPr/>
          </p:nvSpPr>
          <p:spPr>
            <a:xfrm>
              <a:off x="2567608" y="1052512"/>
              <a:ext cx="8857628" cy="7923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运行。</a:t>
              </a:r>
            </a:p>
          </p:txBody>
        </p:sp>
      </p:grpSp>
    </p:spTree>
    <p:extLst>
      <p:ext uri="{BB962C8B-B14F-4D97-AF65-F5344CB8AC3E}">
        <p14:creationId xmlns:p14="http://schemas.microsoft.com/office/powerpoint/2010/main" val="3825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01</a:t>
            </a:r>
            <a:r>
              <a:rPr kumimoji="1" lang="zh-CN" altLang="en-US" sz="6000" dirty="0">
                <a:solidFill>
                  <a:schemeClr val="bg1"/>
                </a:solidFill>
                <a:latin typeface="Microsoft YaHei" panose="020B0503020204020204" pitchFamily="34" charset="-122"/>
                <a:ea typeface="Microsoft YaHei" panose="020B0503020204020204" pitchFamily="34" charset="-122"/>
              </a:rPr>
              <a:t>   </a:t>
            </a:r>
            <a:r>
              <a:rPr kumimoji="1" lang="en-US" altLang="zh-CN" sz="6000" dirty="0">
                <a:solidFill>
                  <a:schemeClr val="bg1"/>
                </a:solidFill>
                <a:latin typeface="Microsoft YaHei" panose="020B0503020204020204" pitchFamily="34" charset="-122"/>
                <a:ea typeface="Microsoft YaHei" panose="020B0503020204020204" pitchFamily="34" charset="-122"/>
              </a:rPr>
              <a:t>PE</a:t>
            </a:r>
            <a:r>
              <a:rPr kumimoji="1" lang="zh-CN" altLang="en-US" sz="6000" dirty="0">
                <a:solidFill>
                  <a:schemeClr val="bg1"/>
                </a:solidFill>
                <a:latin typeface="Microsoft YaHei" panose="020B0503020204020204" pitchFamily="34" charset="-122"/>
                <a:ea typeface="Microsoft YaHei" panose="020B0503020204020204" pitchFamily="34" charset="-122"/>
              </a:rPr>
              <a:t>文件格式</a:t>
            </a:r>
          </a:p>
        </p:txBody>
      </p:sp>
    </p:spTree>
    <p:extLst>
      <p:ext uri="{BB962C8B-B14F-4D97-AF65-F5344CB8AC3E}">
        <p14:creationId xmlns:p14="http://schemas.microsoft.com/office/powerpoint/2010/main" val="117027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IDA Pro</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52DDC4A3-7281-A850-B6AD-A6FA8D648394}"/>
              </a:ext>
            </a:extLst>
          </p:cNvPr>
          <p:cNvSpPr/>
          <p:nvPr/>
        </p:nvSpPr>
        <p:spPr>
          <a:xfrm>
            <a:off x="773942" y="837195"/>
            <a:ext cx="10651296" cy="100762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BD25592D-F56C-8B9C-CF42-83FD5F9741D9}"/>
              </a:ext>
            </a:extLst>
          </p:cNvPr>
          <p:cNvSpPr txBox="1"/>
          <p:nvPr/>
        </p:nvSpPr>
        <p:spPr>
          <a:xfrm>
            <a:off x="773942" y="904380"/>
            <a:ext cx="10369152"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简称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IDA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Interactive Disassembler</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），是一个世界顶级的交互式反汇编工具，是逆向分析的主流工具。</a:t>
            </a:r>
          </a:p>
        </p:txBody>
      </p:sp>
      <p:sp>
        <p:nvSpPr>
          <p:cNvPr id="12" name="矩形 11">
            <a:extLst>
              <a:ext uri="{FF2B5EF4-FFF2-40B4-BE49-F238E27FC236}">
                <a16:creationId xmlns:a16="http://schemas.microsoft.com/office/drawing/2014/main" id="{6F67A165-73F2-8B66-9554-6544D53F8E38}"/>
              </a:ext>
            </a:extLst>
          </p:cNvPr>
          <p:cNvSpPr/>
          <p:nvPr/>
        </p:nvSpPr>
        <p:spPr>
          <a:xfrm>
            <a:off x="773943" y="2060848"/>
            <a:ext cx="5111750" cy="4247876"/>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D580271A-DC04-23D2-B2A4-F76E662151CC}"/>
              </a:ext>
            </a:extLst>
          </p:cNvPr>
          <p:cNvSpPr txBox="1"/>
          <p:nvPr/>
        </p:nvSpPr>
        <p:spPr>
          <a:xfrm>
            <a:off x="863621" y="2665466"/>
            <a:ext cx="4824536" cy="1211357"/>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IDA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使用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File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菜单中的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Open</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选项，可以打开一个计划逆向分析的可执行文件，打开的过程是需要耗费一些时间的。</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F9A8DD42-0A83-E91F-EED7-DE37BB630D0E}"/>
              </a:ext>
            </a:extLst>
          </p:cNvPr>
          <p:cNvSpPr txBox="1"/>
          <p:nvPr/>
        </p:nvSpPr>
        <p:spPr>
          <a:xfrm>
            <a:off x="839416" y="2154169"/>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打开文件</a:t>
            </a:r>
          </a:p>
        </p:txBody>
      </p:sp>
      <p:sp>
        <p:nvSpPr>
          <p:cNvPr id="8" name="矩形 7">
            <a:extLst>
              <a:ext uri="{FF2B5EF4-FFF2-40B4-BE49-F238E27FC236}">
                <a16:creationId xmlns:a16="http://schemas.microsoft.com/office/drawing/2014/main" id="{BDD76E49-7D1C-25DD-A992-C1EF7E26C764}"/>
              </a:ext>
            </a:extLst>
          </p:cNvPr>
          <p:cNvSpPr/>
          <p:nvPr/>
        </p:nvSpPr>
        <p:spPr>
          <a:xfrm>
            <a:off x="6306307" y="2064769"/>
            <a:ext cx="5111750" cy="4247876"/>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B731FAB-2C1D-DD39-4B7B-6CFDB407EC65}"/>
              </a:ext>
            </a:extLst>
          </p:cNvPr>
          <p:cNvSpPr txBox="1"/>
          <p:nvPr/>
        </p:nvSpPr>
        <p:spPr>
          <a:xfrm>
            <a:off x="6395985" y="2669387"/>
            <a:ext cx="4824536" cy="826637"/>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IDA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会对可执行文件进行分析。分析完成后会打开一个反汇编窗口。</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7AC4915F-36E8-FE66-33D7-78EE62BF4544}"/>
              </a:ext>
            </a:extLst>
          </p:cNvPr>
          <p:cNvSpPr txBox="1"/>
          <p:nvPr/>
        </p:nvSpPr>
        <p:spPr>
          <a:xfrm>
            <a:off x="6371780" y="215809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分析文件</a:t>
            </a:r>
          </a:p>
        </p:txBody>
      </p:sp>
    </p:spTree>
    <p:extLst>
      <p:ext uri="{BB962C8B-B14F-4D97-AF65-F5344CB8AC3E}">
        <p14:creationId xmlns:p14="http://schemas.microsoft.com/office/powerpoint/2010/main" val="315901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4" grpId="0"/>
      <p:bldP spid="7" grpId="0"/>
      <p:bldP spid="8" grpId="0" animBg="1"/>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IDA Pro</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22B09E8E-1898-7593-0709-7746B51B463F}"/>
              </a:ext>
            </a:extLst>
          </p:cNvPr>
          <p:cNvPicPr>
            <a:picLocks noChangeAspect="1"/>
          </p:cNvPicPr>
          <p:nvPr/>
        </p:nvPicPr>
        <p:blipFill>
          <a:blip r:embed="rId2"/>
          <a:stretch>
            <a:fillRect/>
          </a:stretch>
        </p:blipFill>
        <p:spPr>
          <a:xfrm>
            <a:off x="695400" y="630153"/>
            <a:ext cx="8260310" cy="6173759"/>
          </a:xfrm>
          <a:prstGeom prst="rect">
            <a:avLst/>
          </a:prstGeom>
        </p:spPr>
      </p:pic>
      <p:sp>
        <p:nvSpPr>
          <p:cNvPr id="17" name="矩形 16">
            <a:extLst>
              <a:ext uri="{FF2B5EF4-FFF2-40B4-BE49-F238E27FC236}">
                <a16:creationId xmlns:a16="http://schemas.microsoft.com/office/drawing/2014/main" id="{04E88CE0-D857-A848-3723-5527341F9832}"/>
              </a:ext>
            </a:extLst>
          </p:cNvPr>
          <p:cNvSpPr/>
          <p:nvPr/>
        </p:nvSpPr>
        <p:spPr>
          <a:xfrm>
            <a:off x="10128448" y="2276872"/>
            <a:ext cx="1440160"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反汇编窗口</a:t>
            </a:r>
            <a:endParaRPr lang="en-US" altLang="zh-CN" dirty="0">
              <a:latin typeface="Microsoft YaHei" panose="020B0503020204020204" pitchFamily="34" charset="-122"/>
              <a:ea typeface="Microsoft YaHei" panose="020B0503020204020204" pitchFamily="34" charset="-122"/>
            </a:endParaRPr>
          </a:p>
          <a:p>
            <a:pPr algn="ctr"/>
            <a:r>
              <a:rPr lang="en-US" altLang="zh-CN" dirty="0">
                <a:latin typeface="Microsoft YaHei" panose="020B0503020204020204" pitchFamily="34" charset="-122"/>
                <a:ea typeface="Microsoft YaHei" panose="020B0503020204020204" pitchFamily="34" charset="-122"/>
              </a:rPr>
              <a:t>(IDA View)</a:t>
            </a:r>
          </a:p>
        </p:txBody>
      </p:sp>
      <p:cxnSp>
        <p:nvCxnSpPr>
          <p:cNvPr id="18" name="直接箭头连接符 17">
            <a:extLst>
              <a:ext uri="{FF2B5EF4-FFF2-40B4-BE49-F238E27FC236}">
                <a16:creationId xmlns:a16="http://schemas.microsoft.com/office/drawing/2014/main" id="{28E9521C-A1DA-1D00-F240-01F9C9A619FC}"/>
              </a:ext>
            </a:extLst>
          </p:cNvPr>
          <p:cNvCxnSpPr>
            <a:cxnSpLocks/>
            <a:stCxn id="17" idx="1"/>
          </p:cNvCxnSpPr>
          <p:nvPr/>
        </p:nvCxnSpPr>
        <p:spPr>
          <a:xfrm flipH="1">
            <a:off x="7464152" y="2708920"/>
            <a:ext cx="2664296" cy="5760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BFCFEA-93B9-3276-97A2-D10217F63319}"/>
              </a:ext>
            </a:extLst>
          </p:cNvPr>
          <p:cNvSpPr/>
          <p:nvPr/>
        </p:nvSpPr>
        <p:spPr>
          <a:xfrm>
            <a:off x="2423592" y="1628800"/>
            <a:ext cx="1008112"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6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反汇编窗口</a:t>
            </a:r>
            <a:endParaRPr kumimoji="1" lang="en-US"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52DDC4A3-7281-A850-B6AD-A6FA8D648394}"/>
              </a:ext>
            </a:extLst>
          </p:cNvPr>
          <p:cNvSpPr/>
          <p:nvPr/>
        </p:nvSpPr>
        <p:spPr>
          <a:xfrm>
            <a:off x="773942" y="837195"/>
            <a:ext cx="10651296" cy="1193045"/>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BD25592D-F56C-8B9C-CF42-83FD5F9741D9}"/>
              </a:ext>
            </a:extLst>
          </p:cNvPr>
          <p:cNvSpPr txBox="1"/>
          <p:nvPr/>
        </p:nvSpPr>
        <p:spPr>
          <a:xfrm>
            <a:off x="841127" y="1516911"/>
            <a:ext cx="10369152"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也叫</a:t>
            </a:r>
            <a:r>
              <a:rPr kumimoji="1" lang="en-US" altLang="zh-CN" sz="2000" dirty="0">
                <a:latin typeface="Microsoft YaHei" panose="020B0503020204020204" pitchFamily="34" charset="-122"/>
                <a:ea typeface="Microsoft YaHei" panose="020B0503020204020204" pitchFamily="34" charset="-122"/>
              </a:rPr>
              <a:t>IDA View</a:t>
            </a:r>
            <a:r>
              <a:rPr kumimoji="1" lang="zh-CN" altLang="en-US" sz="2000" dirty="0">
                <a:latin typeface="Microsoft YaHei" panose="020B0503020204020204" pitchFamily="34" charset="-122"/>
                <a:ea typeface="Microsoft YaHei" panose="020B0503020204020204" pitchFamily="34" charset="-122"/>
              </a:rPr>
              <a:t>窗口</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，是操作和分析二进制文件的主要工具。反汇编窗口有三种显示格式：</a:t>
            </a:r>
          </a:p>
        </p:txBody>
      </p:sp>
      <p:sp>
        <p:nvSpPr>
          <p:cNvPr id="12" name="矩形 11">
            <a:extLst>
              <a:ext uri="{FF2B5EF4-FFF2-40B4-BE49-F238E27FC236}">
                <a16:creationId xmlns:a16="http://schemas.microsoft.com/office/drawing/2014/main" id="{6F67A165-73F2-8B66-9554-6544D53F8E38}"/>
              </a:ext>
            </a:extLst>
          </p:cNvPr>
          <p:cNvSpPr/>
          <p:nvPr/>
        </p:nvSpPr>
        <p:spPr>
          <a:xfrm>
            <a:off x="773943" y="2277467"/>
            <a:ext cx="3305833" cy="1872208"/>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D580271A-DC04-23D2-B2A4-F76E662151CC}"/>
              </a:ext>
            </a:extLst>
          </p:cNvPr>
          <p:cNvSpPr txBox="1"/>
          <p:nvPr/>
        </p:nvSpPr>
        <p:spPr>
          <a:xfrm>
            <a:off x="823864" y="3203703"/>
            <a:ext cx="3183904"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以图形形式显示函数及其调用关系。</a:t>
            </a:r>
          </a:p>
        </p:txBody>
      </p:sp>
      <p:sp>
        <p:nvSpPr>
          <p:cNvPr id="7" name="文本框 6">
            <a:extLst>
              <a:ext uri="{FF2B5EF4-FFF2-40B4-BE49-F238E27FC236}">
                <a16:creationId xmlns:a16="http://schemas.microsoft.com/office/drawing/2014/main" id="{F9A8DD42-0A83-E91F-EED7-DE37BB630D0E}"/>
              </a:ext>
            </a:extLst>
          </p:cNvPr>
          <p:cNvSpPr txBox="1"/>
          <p:nvPr/>
        </p:nvSpPr>
        <p:spPr>
          <a:xfrm>
            <a:off x="839416" y="2370788"/>
            <a:ext cx="2592288" cy="830997"/>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关系视图</a:t>
            </a:r>
            <a:r>
              <a:rPr kumimoji="1" lang="en-US" altLang="zh-CN" sz="2400" dirty="0">
                <a:solidFill>
                  <a:srgbClr val="0048AA"/>
                </a:solidFill>
                <a:latin typeface="Microsoft YaHei" panose="020B0503020204020204" pitchFamily="34" charset="-122"/>
                <a:ea typeface="Microsoft YaHei" panose="020B0503020204020204" pitchFamily="34" charset="-122"/>
              </a:rPr>
              <a:t>(Proximity view</a:t>
            </a:r>
            <a:r>
              <a:rPr kumimoji="1" lang="zh-CN" altLang="en-US" sz="2400" dirty="0">
                <a:solidFill>
                  <a:srgbClr val="0048AA"/>
                </a:solidFill>
                <a:latin typeface="Microsoft YaHei" panose="020B0503020204020204" pitchFamily="34" charset="-122"/>
                <a:ea typeface="Microsoft YaHei" panose="020B0503020204020204" pitchFamily="34" charset="-122"/>
              </a:rPr>
              <a:t>）</a:t>
            </a:r>
          </a:p>
        </p:txBody>
      </p:sp>
      <p:sp>
        <p:nvSpPr>
          <p:cNvPr id="11" name="矩形 10">
            <a:extLst>
              <a:ext uri="{FF2B5EF4-FFF2-40B4-BE49-F238E27FC236}">
                <a16:creationId xmlns:a16="http://schemas.microsoft.com/office/drawing/2014/main" id="{2E5B5A59-D8E5-0D11-6008-45BCEF975EA2}"/>
              </a:ext>
            </a:extLst>
          </p:cNvPr>
          <p:cNvSpPr/>
          <p:nvPr/>
        </p:nvSpPr>
        <p:spPr>
          <a:xfrm>
            <a:off x="4367808" y="2277467"/>
            <a:ext cx="3305833" cy="1872208"/>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112F782-7C67-EF47-F9C4-D3B39F105BB5}"/>
              </a:ext>
            </a:extLst>
          </p:cNvPr>
          <p:cNvSpPr txBox="1"/>
          <p:nvPr/>
        </p:nvSpPr>
        <p:spPr>
          <a:xfrm>
            <a:off x="4633753" y="3203703"/>
            <a:ext cx="2679848"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以图形形式显示一个函数控制流程。</a:t>
            </a:r>
          </a:p>
        </p:txBody>
      </p:sp>
      <p:sp>
        <p:nvSpPr>
          <p:cNvPr id="15" name="文本框 14">
            <a:extLst>
              <a:ext uri="{FF2B5EF4-FFF2-40B4-BE49-F238E27FC236}">
                <a16:creationId xmlns:a16="http://schemas.microsoft.com/office/drawing/2014/main" id="{3CDEDA55-68C5-94F5-E869-E8645CEE8B4B}"/>
              </a:ext>
            </a:extLst>
          </p:cNvPr>
          <p:cNvSpPr txBox="1"/>
          <p:nvPr/>
        </p:nvSpPr>
        <p:spPr>
          <a:xfrm>
            <a:off x="4649305" y="2370788"/>
            <a:ext cx="2592288" cy="830997"/>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图形视图</a:t>
            </a:r>
            <a:r>
              <a:rPr kumimoji="1" lang="en-US" altLang="zh-CN" sz="2400" dirty="0">
                <a:solidFill>
                  <a:srgbClr val="0048AA"/>
                </a:solidFill>
                <a:latin typeface="Microsoft YaHei" panose="020B0503020204020204" pitchFamily="34" charset="-122"/>
                <a:ea typeface="Microsoft YaHei" panose="020B0503020204020204" pitchFamily="34" charset="-122"/>
              </a:rPr>
              <a:t>(Graphic view</a:t>
            </a:r>
            <a:r>
              <a:rPr kumimoji="1" lang="zh-CN" altLang="en-US" sz="2400" dirty="0">
                <a:solidFill>
                  <a:srgbClr val="0048AA"/>
                </a:solidFill>
                <a:latin typeface="Microsoft YaHei" panose="020B0503020204020204" pitchFamily="34" charset="-122"/>
                <a:ea typeface="Microsoft YaHei" panose="020B0503020204020204" pitchFamily="34" charset="-122"/>
              </a:rPr>
              <a:t>）</a:t>
            </a:r>
          </a:p>
        </p:txBody>
      </p:sp>
      <p:sp>
        <p:nvSpPr>
          <p:cNvPr id="16" name="矩形 15">
            <a:extLst>
              <a:ext uri="{FF2B5EF4-FFF2-40B4-BE49-F238E27FC236}">
                <a16:creationId xmlns:a16="http://schemas.microsoft.com/office/drawing/2014/main" id="{1B6B74DC-0331-E7D7-93A7-863386C885C6}"/>
              </a:ext>
            </a:extLst>
          </p:cNvPr>
          <p:cNvSpPr/>
          <p:nvPr/>
        </p:nvSpPr>
        <p:spPr>
          <a:xfrm>
            <a:off x="8119405" y="2265681"/>
            <a:ext cx="3305833" cy="1872208"/>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AAFDCC67-2F86-16EA-1E11-19AFE30536CD}"/>
              </a:ext>
            </a:extLst>
          </p:cNvPr>
          <p:cNvSpPr txBox="1"/>
          <p:nvPr/>
        </p:nvSpPr>
        <p:spPr>
          <a:xfrm>
            <a:off x="8184232" y="3213571"/>
            <a:ext cx="2679848"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以文本形式显示汇编代码。</a:t>
            </a:r>
          </a:p>
        </p:txBody>
      </p:sp>
      <p:sp>
        <p:nvSpPr>
          <p:cNvPr id="18" name="文本框 17">
            <a:extLst>
              <a:ext uri="{FF2B5EF4-FFF2-40B4-BE49-F238E27FC236}">
                <a16:creationId xmlns:a16="http://schemas.microsoft.com/office/drawing/2014/main" id="{E8612C86-3B53-DA77-B2D2-6716907CD900}"/>
              </a:ext>
            </a:extLst>
          </p:cNvPr>
          <p:cNvSpPr txBox="1"/>
          <p:nvPr/>
        </p:nvSpPr>
        <p:spPr>
          <a:xfrm>
            <a:off x="8184232" y="2354533"/>
            <a:ext cx="2592288" cy="830997"/>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文本视图</a:t>
            </a:r>
            <a:endParaRPr kumimoji="1" lang="en-US" altLang="zh-CN" sz="2400" dirty="0">
              <a:solidFill>
                <a:srgbClr val="0048AA"/>
              </a:solidFill>
              <a:latin typeface="Microsoft YaHei" panose="020B0503020204020204" pitchFamily="34" charset="-122"/>
              <a:ea typeface="Microsoft YaHei" panose="020B0503020204020204" pitchFamily="34" charset="-122"/>
            </a:endParaRPr>
          </a:p>
          <a:p>
            <a:r>
              <a:rPr kumimoji="1" lang="en-US" altLang="zh-CN" sz="2400" dirty="0">
                <a:solidFill>
                  <a:srgbClr val="0048AA"/>
                </a:solidFill>
                <a:latin typeface="Microsoft YaHei" panose="020B0503020204020204" pitchFamily="34" charset="-122"/>
                <a:ea typeface="Microsoft YaHei" panose="020B0503020204020204" pitchFamily="34" charset="-122"/>
              </a:rPr>
              <a:t>(Text view</a:t>
            </a:r>
            <a:r>
              <a:rPr kumimoji="1" lang="zh-CN" altLang="en-US" sz="2400" dirty="0">
                <a:solidFill>
                  <a:srgbClr val="0048AA"/>
                </a:solidFill>
                <a:latin typeface="Microsoft YaHei" panose="020B0503020204020204" pitchFamily="34" charset="-122"/>
                <a:ea typeface="Microsoft YaHei" panose="020B0503020204020204" pitchFamily="34" charset="-122"/>
              </a:rPr>
              <a:t>）</a:t>
            </a:r>
          </a:p>
        </p:txBody>
      </p:sp>
      <p:sp>
        <p:nvSpPr>
          <p:cNvPr id="19" name="矩形 18">
            <a:extLst>
              <a:ext uri="{FF2B5EF4-FFF2-40B4-BE49-F238E27FC236}">
                <a16:creationId xmlns:a16="http://schemas.microsoft.com/office/drawing/2014/main" id="{5CABAC93-1F2A-4E6F-79DC-99DFFCB324F3}"/>
              </a:ext>
            </a:extLst>
          </p:cNvPr>
          <p:cNvSpPr/>
          <p:nvPr/>
        </p:nvSpPr>
        <p:spPr>
          <a:xfrm>
            <a:off x="766763" y="4396902"/>
            <a:ext cx="10651296" cy="191182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FD334FA5-4913-7AF9-147B-D2B01060460D}"/>
              </a:ext>
            </a:extLst>
          </p:cNvPr>
          <p:cNvSpPr txBox="1"/>
          <p:nvPr/>
        </p:nvSpPr>
        <p:spPr>
          <a:xfrm>
            <a:off x="760873" y="5026196"/>
            <a:ext cx="10657186" cy="1211357"/>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在上图的关系视图</a:t>
            </a:r>
            <a:r>
              <a:rPr kumimoji="1" lang="en-US" altLang="zh-CN" sz="2000" dirty="0">
                <a:latin typeface="Microsoft YaHei" panose="020B0503020204020204" pitchFamily="34" charset="-122"/>
                <a:ea typeface="Microsoft YaHei" panose="020B0503020204020204" pitchFamily="34" charset="-122"/>
              </a:rPr>
              <a:t>Proximity view</a:t>
            </a:r>
            <a:r>
              <a:rPr kumimoji="1" lang="zh-CN" altLang="en-US" sz="2000" dirty="0">
                <a:latin typeface="Microsoft YaHei" panose="020B0503020204020204" pitchFamily="34" charset="-122"/>
                <a:ea typeface="Microsoft YaHei" panose="020B0503020204020204" pitchFamily="34" charset="-122"/>
              </a:rPr>
              <a:t>中，点选一个块，比如</a:t>
            </a:r>
            <a:r>
              <a:rPr kumimoji="1" lang="en-US" altLang="zh-CN" sz="2000" dirty="0">
                <a:latin typeface="Microsoft YaHei" panose="020B0503020204020204" pitchFamily="34" charset="-122"/>
                <a:ea typeface="Microsoft YaHei" panose="020B0503020204020204" pitchFamily="34" charset="-122"/>
              </a:rPr>
              <a:t>_main</a:t>
            </a:r>
            <a:r>
              <a:rPr kumimoji="1" lang="zh-CN" altLang="en-US" sz="2000" dirty="0">
                <a:latin typeface="Microsoft YaHei" panose="020B0503020204020204" pitchFamily="34" charset="-122"/>
                <a:ea typeface="Microsoft YaHei" panose="020B0503020204020204" pitchFamily="34" charset="-122"/>
              </a:rPr>
              <a:t>函数块，在其上点右键，可以看到文本视图</a:t>
            </a:r>
            <a:r>
              <a:rPr kumimoji="1" lang="en-US" altLang="zh-CN" sz="2000" dirty="0">
                <a:latin typeface="Microsoft YaHei" panose="020B0503020204020204" pitchFamily="34" charset="-122"/>
                <a:ea typeface="Microsoft YaHei" panose="020B0503020204020204" pitchFamily="34" charset="-122"/>
              </a:rPr>
              <a:t>Text view</a:t>
            </a:r>
            <a:r>
              <a:rPr kumimoji="1" lang="zh-CN" altLang="en-US" sz="2000" dirty="0">
                <a:latin typeface="Microsoft YaHei" panose="020B0503020204020204" pitchFamily="34" charset="-122"/>
                <a:ea typeface="Microsoft YaHei" panose="020B0503020204020204" pitchFamily="34" charset="-122"/>
              </a:rPr>
              <a:t>和图形</a:t>
            </a:r>
            <a:r>
              <a:rPr kumimoji="1" lang="en-US" altLang="zh-CN" sz="2000" dirty="0">
                <a:latin typeface="Microsoft YaHei" panose="020B0503020204020204" pitchFamily="34" charset="-122"/>
                <a:ea typeface="Microsoft YaHei" panose="020B0503020204020204" pitchFamily="34" charset="-122"/>
              </a:rPr>
              <a:t>Graph view</a:t>
            </a:r>
            <a:r>
              <a:rPr kumimoji="1" lang="zh-CN" altLang="en-US" sz="2000" dirty="0">
                <a:latin typeface="Microsoft YaHei" panose="020B0503020204020204" pitchFamily="34" charset="-122"/>
                <a:ea typeface="Microsoft YaHei" panose="020B0503020204020204" pitchFamily="34" charset="-122"/>
              </a:rPr>
              <a:t>等选项。</a:t>
            </a: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r>
              <a:rPr kumimoji="1" lang="zh-CN" altLang="en-US" sz="2000" dirty="0">
                <a:latin typeface="Microsoft YaHei" panose="020B0503020204020204" pitchFamily="34" charset="-122"/>
                <a:ea typeface="Microsoft YaHei" panose="020B0503020204020204" pitchFamily="34" charset="-122"/>
              </a:rPr>
              <a:t>通过右键可以实现不同视图的切换。</a:t>
            </a:r>
          </a:p>
        </p:txBody>
      </p:sp>
      <p:sp>
        <p:nvSpPr>
          <p:cNvPr id="21" name="文本框 20">
            <a:extLst>
              <a:ext uri="{FF2B5EF4-FFF2-40B4-BE49-F238E27FC236}">
                <a16:creationId xmlns:a16="http://schemas.microsoft.com/office/drawing/2014/main" id="{CD35DF5D-2FB4-8A81-F20B-E4F511F40401}"/>
              </a:ext>
            </a:extLst>
          </p:cNvPr>
          <p:cNvSpPr txBox="1"/>
          <p:nvPr/>
        </p:nvSpPr>
        <p:spPr>
          <a:xfrm>
            <a:off x="811964" y="4493359"/>
            <a:ext cx="233910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视图间可以切换</a:t>
            </a:r>
          </a:p>
        </p:txBody>
      </p:sp>
      <p:sp>
        <p:nvSpPr>
          <p:cNvPr id="22" name="文本框 21">
            <a:extLst>
              <a:ext uri="{FF2B5EF4-FFF2-40B4-BE49-F238E27FC236}">
                <a16:creationId xmlns:a16="http://schemas.microsoft.com/office/drawing/2014/main" id="{CAFCDC0B-C18E-B8E9-72D2-E6C2A46054D3}"/>
              </a:ext>
            </a:extLst>
          </p:cNvPr>
          <p:cNvSpPr txBox="1"/>
          <p:nvPr/>
        </p:nvSpPr>
        <p:spPr>
          <a:xfrm>
            <a:off x="839416" y="890571"/>
            <a:ext cx="172354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反汇编窗口</a:t>
            </a:r>
          </a:p>
        </p:txBody>
      </p:sp>
    </p:spTree>
    <p:extLst>
      <p:ext uri="{BB962C8B-B14F-4D97-AF65-F5344CB8AC3E}">
        <p14:creationId xmlns:p14="http://schemas.microsoft.com/office/powerpoint/2010/main" val="194931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4" grpId="0"/>
      <p:bldP spid="7" grpId="0"/>
      <p:bldP spid="11" grpId="0" animBg="1"/>
      <p:bldP spid="13" grpId="0"/>
      <p:bldP spid="15" grpId="0"/>
      <p:bldP spid="16" grpId="0" animBg="1"/>
      <p:bldP spid="17" grpId="0"/>
      <p:bldP spid="18" grpId="0"/>
      <p:bldP spid="19" grpId="0" animBg="1"/>
      <p:bldP spid="20" grpId="0"/>
      <p:bldP spid="21"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反汇编窗口</a:t>
            </a:r>
            <a:r>
              <a:rPr kumimoji="1" lang="en-US" altLang="zh-CN" sz="3200" dirty="0">
                <a:latin typeface="Microsoft YaHei" panose="020B0503020204020204" pitchFamily="34" charset="-122"/>
                <a:ea typeface="Microsoft YaHei" panose="020B0503020204020204" pitchFamily="34" charset="-122"/>
              </a:rPr>
              <a:t>-</a:t>
            </a:r>
            <a:r>
              <a:rPr kumimoji="1" lang="zh-CN" altLang="en-US" sz="3200" dirty="0">
                <a:latin typeface="Microsoft YaHei" panose="020B0503020204020204" pitchFamily="34" charset="-122"/>
                <a:ea typeface="Microsoft YaHei" panose="020B0503020204020204" pitchFamily="34" charset="-122"/>
              </a:rPr>
              <a:t>图形视图</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6646" y="1052513"/>
            <a:ext cx="4529970" cy="252050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847258" y="1635077"/>
            <a:ext cx="4326498" cy="121135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将一个函数分解为许多</a:t>
            </a:r>
            <a:r>
              <a:rPr kumimoji="1" lang="zh-CN" altLang="en-US" sz="2000" dirty="0">
                <a:latin typeface="Microsoft YaHei" panose="020B0503020204020204" pitchFamily="34" charset="-122"/>
                <a:ea typeface="Microsoft YaHei" panose="020B0503020204020204" pitchFamily="34" charset="-122"/>
              </a:rPr>
              <a:t>基本块</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，类似程序流程图，生动的显示该函数由一个块到另一个块的控制流程。</a:t>
            </a:r>
          </a:p>
        </p:txBody>
      </p:sp>
      <p:pic>
        <p:nvPicPr>
          <p:cNvPr id="3" name="图片 2">
            <a:extLst>
              <a:ext uri="{FF2B5EF4-FFF2-40B4-BE49-F238E27FC236}">
                <a16:creationId xmlns:a16="http://schemas.microsoft.com/office/drawing/2014/main" id="{A9DC5E6E-CEBE-A30A-2FF8-105BD041C67C}"/>
              </a:ext>
            </a:extLst>
          </p:cNvPr>
          <p:cNvPicPr>
            <a:picLocks noChangeAspect="1"/>
          </p:cNvPicPr>
          <p:nvPr/>
        </p:nvPicPr>
        <p:blipFill>
          <a:blip r:embed="rId2"/>
          <a:stretch>
            <a:fillRect/>
          </a:stretch>
        </p:blipFill>
        <p:spPr>
          <a:xfrm>
            <a:off x="5375920" y="692696"/>
            <a:ext cx="6068655" cy="5945943"/>
          </a:xfrm>
          <a:prstGeom prst="rect">
            <a:avLst/>
          </a:prstGeom>
        </p:spPr>
      </p:pic>
      <p:sp>
        <p:nvSpPr>
          <p:cNvPr id="10" name="文本框 9">
            <a:extLst>
              <a:ext uri="{FF2B5EF4-FFF2-40B4-BE49-F238E27FC236}">
                <a16:creationId xmlns:a16="http://schemas.microsoft.com/office/drawing/2014/main" id="{8E99A464-9614-611D-9577-A4947AAE97C7}"/>
              </a:ext>
            </a:extLst>
          </p:cNvPr>
          <p:cNvSpPr txBox="1"/>
          <p:nvPr/>
        </p:nvSpPr>
        <p:spPr>
          <a:xfrm>
            <a:off x="839416" y="1085724"/>
            <a:ext cx="1107996"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基本块</a:t>
            </a:r>
          </a:p>
        </p:txBody>
      </p:sp>
      <p:sp>
        <p:nvSpPr>
          <p:cNvPr id="13" name="矩形 12">
            <a:extLst>
              <a:ext uri="{FF2B5EF4-FFF2-40B4-BE49-F238E27FC236}">
                <a16:creationId xmlns:a16="http://schemas.microsoft.com/office/drawing/2014/main" id="{763E374D-A68C-6775-04BE-64A451EC99AC}"/>
              </a:ext>
            </a:extLst>
          </p:cNvPr>
          <p:cNvSpPr/>
          <p:nvPr/>
        </p:nvSpPr>
        <p:spPr>
          <a:xfrm>
            <a:off x="777715" y="3788223"/>
            <a:ext cx="4529970" cy="252050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9838651E-498E-F455-93A7-2747C2A28FDC}"/>
              </a:ext>
            </a:extLst>
          </p:cNvPr>
          <p:cNvSpPr txBox="1"/>
          <p:nvPr/>
        </p:nvSpPr>
        <p:spPr>
          <a:xfrm>
            <a:off x="848327" y="4452859"/>
            <a:ext cx="4326498"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判断条件满足边的箭头默认为绿色，</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不满足边的箭头默认为红色。</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蓝色箭头表示指向下一个即将执行的块。</a:t>
            </a:r>
          </a:p>
        </p:txBody>
      </p:sp>
      <p:sp>
        <p:nvSpPr>
          <p:cNvPr id="15" name="文本框 14">
            <a:extLst>
              <a:ext uri="{FF2B5EF4-FFF2-40B4-BE49-F238E27FC236}">
                <a16:creationId xmlns:a16="http://schemas.microsoft.com/office/drawing/2014/main" id="{BC74B4E4-31A8-0C5B-77AC-F0D76671BA0C}"/>
              </a:ext>
            </a:extLst>
          </p:cNvPr>
          <p:cNvSpPr txBox="1"/>
          <p:nvPr/>
        </p:nvSpPr>
        <p:spPr>
          <a:xfrm>
            <a:off x="840485" y="3908140"/>
            <a:ext cx="492443"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边</a:t>
            </a:r>
          </a:p>
        </p:txBody>
      </p:sp>
    </p:spTree>
    <p:extLst>
      <p:ext uri="{BB962C8B-B14F-4D97-AF65-F5344CB8AC3E}">
        <p14:creationId xmlns:p14="http://schemas.microsoft.com/office/powerpoint/2010/main" val="399351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反汇编窗口</a:t>
            </a:r>
            <a:r>
              <a:rPr kumimoji="1" lang="en-US" altLang="zh-CN" sz="3200" dirty="0">
                <a:latin typeface="Microsoft YaHei" panose="020B0503020204020204" pitchFamily="34" charset="-122"/>
                <a:ea typeface="Microsoft YaHei" panose="020B0503020204020204" pitchFamily="34" charset="-122"/>
              </a:rPr>
              <a:t>-</a:t>
            </a:r>
            <a:r>
              <a:rPr kumimoji="1" lang="zh-CN" altLang="en-US" sz="3200" dirty="0">
                <a:latin typeface="Microsoft YaHei" panose="020B0503020204020204" pitchFamily="34" charset="-122"/>
                <a:ea typeface="Microsoft YaHei" panose="020B0503020204020204" pitchFamily="34" charset="-122"/>
              </a:rPr>
              <a:t>文本视图</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6646" y="1052513"/>
            <a:ext cx="4529970" cy="165640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7714" y="1052513"/>
            <a:ext cx="4528901"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文本视图呈现一个程序的</a:t>
            </a:r>
            <a:r>
              <a:rPr kumimoji="1" lang="zh-CN" altLang="en-US" sz="2000" dirty="0">
                <a:latin typeface="Microsoft YaHei" panose="020B0503020204020204" pitchFamily="34" charset="-122"/>
                <a:ea typeface="Microsoft YaHei" panose="020B0503020204020204" pitchFamily="34" charset="-122"/>
              </a:rPr>
              <a:t>完整</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反汇编代码清单（而在图形模式下一次只能显示一个函数），用户只有通过这个窗口才能查看一个二进制文件的</a:t>
            </a:r>
            <a:r>
              <a:rPr kumimoji="1" lang="zh-CN" altLang="en-US" sz="2000" dirty="0">
                <a:latin typeface="Microsoft YaHei" panose="020B0503020204020204" pitchFamily="34" charset="-122"/>
                <a:ea typeface="Microsoft YaHei" panose="020B0503020204020204" pitchFamily="34" charset="-122"/>
              </a:rPr>
              <a:t>数据</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部分。</a:t>
            </a:r>
          </a:p>
        </p:txBody>
      </p:sp>
      <p:sp>
        <p:nvSpPr>
          <p:cNvPr id="12" name="矩形 11">
            <a:extLst>
              <a:ext uri="{FF2B5EF4-FFF2-40B4-BE49-F238E27FC236}">
                <a16:creationId xmlns:a16="http://schemas.microsoft.com/office/drawing/2014/main" id="{AAC93E68-3688-D7A9-F1DB-B5B97CC2D6B9}"/>
              </a:ext>
            </a:extLst>
          </p:cNvPr>
          <p:cNvSpPr/>
          <p:nvPr/>
        </p:nvSpPr>
        <p:spPr>
          <a:xfrm>
            <a:off x="776647" y="2861320"/>
            <a:ext cx="4529970" cy="128776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32A57780-7B28-1720-B6CC-C31F4526AEA7}"/>
              </a:ext>
            </a:extLst>
          </p:cNvPr>
          <p:cNvSpPr txBox="1"/>
          <p:nvPr/>
        </p:nvSpPr>
        <p:spPr>
          <a:xfrm>
            <a:off x="777715" y="2861320"/>
            <a:ext cx="4528901" cy="121135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通常虚拟地址以</a:t>
            </a:r>
          </a:p>
          <a:p>
            <a:pPr>
              <a:lnSpc>
                <a:spcPct val="125000"/>
              </a:lnSpc>
            </a:pP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区域名称</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虚拟地址</a:t>
            </a:r>
            <a:r>
              <a:rPr kumimoji="1" lang="en-US" altLang="zh-CN" sz="2000" dirty="0">
                <a:latin typeface="Microsoft YaHei" panose="020B0503020204020204" pitchFamily="34" charset="-122"/>
                <a:ea typeface="Microsoft YaHei" panose="020B0503020204020204" pitchFamily="34" charset="-122"/>
              </a:rPr>
              <a:t>]</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这种格式显示，如</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.text:004ABDCE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
        <p:nvSpPr>
          <p:cNvPr id="17" name="矩形 16">
            <a:extLst>
              <a:ext uri="{FF2B5EF4-FFF2-40B4-BE49-F238E27FC236}">
                <a16:creationId xmlns:a16="http://schemas.microsoft.com/office/drawing/2014/main" id="{11504B81-08A1-ADCB-CA28-CD92ADC30ABA}"/>
              </a:ext>
            </a:extLst>
          </p:cNvPr>
          <p:cNvSpPr/>
          <p:nvPr/>
        </p:nvSpPr>
        <p:spPr>
          <a:xfrm>
            <a:off x="777715" y="4309258"/>
            <a:ext cx="4529970" cy="199946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40D97FE0-F594-BBBC-FCAF-A809B61C7231}"/>
              </a:ext>
            </a:extLst>
          </p:cNvPr>
          <p:cNvSpPr txBox="1"/>
          <p:nvPr/>
        </p:nvSpPr>
        <p:spPr>
          <a:xfrm>
            <a:off x="778784" y="4286849"/>
            <a:ext cx="4528901" cy="1980799"/>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实线箭头表示非条件跳转，虚线箭头则表示条件跳转。</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如果一个跳转将控制权交给程序中的某个地址，这时会使用粗线，出现这类逆向流程，通常表示程序中</a:t>
            </a:r>
            <a:r>
              <a:rPr kumimoji="1" lang="zh-CN" altLang="en-US" sz="2000" dirty="0">
                <a:latin typeface="Microsoft YaHei" panose="020B0503020204020204" pitchFamily="34" charset="-122"/>
                <a:ea typeface="Microsoft YaHei" panose="020B0503020204020204" pitchFamily="34" charset="-122"/>
              </a:rPr>
              <a:t>存在循环。</a:t>
            </a:r>
          </a:p>
        </p:txBody>
      </p:sp>
      <p:pic>
        <p:nvPicPr>
          <p:cNvPr id="24" name="图片 23">
            <a:extLst>
              <a:ext uri="{FF2B5EF4-FFF2-40B4-BE49-F238E27FC236}">
                <a16:creationId xmlns:a16="http://schemas.microsoft.com/office/drawing/2014/main" id="{630C1840-8291-17F3-5670-C600AA9CC732}"/>
              </a:ext>
            </a:extLst>
          </p:cNvPr>
          <p:cNvPicPr>
            <a:picLocks noChangeAspect="1"/>
          </p:cNvPicPr>
          <p:nvPr/>
        </p:nvPicPr>
        <p:blipFill>
          <a:blip r:embed="rId2"/>
          <a:stretch>
            <a:fillRect/>
          </a:stretch>
        </p:blipFill>
        <p:spPr>
          <a:xfrm>
            <a:off x="5368268" y="697650"/>
            <a:ext cx="6733268" cy="6035402"/>
          </a:xfrm>
          <a:prstGeom prst="rect">
            <a:avLst/>
          </a:prstGeom>
        </p:spPr>
      </p:pic>
    </p:spTree>
    <p:extLst>
      <p:ext uri="{BB962C8B-B14F-4D97-AF65-F5344CB8AC3E}">
        <p14:creationId xmlns:p14="http://schemas.microsoft.com/office/powerpoint/2010/main" val="370977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更多窗口</a:t>
            </a:r>
            <a:r>
              <a:rPr kumimoji="1" lang="en-US" altLang="zh-CN" sz="3200" dirty="0">
                <a:latin typeface="Microsoft YaHei" panose="020B0503020204020204" pitchFamily="34" charset="-122"/>
                <a:ea typeface="Microsoft YaHei" panose="020B0503020204020204" pitchFamily="34" charset="-122"/>
              </a:rPr>
              <a:t>-Strings</a:t>
            </a:r>
            <a:r>
              <a:rPr kumimoji="1" lang="zh-CN" altLang="en-US" sz="3200" dirty="0">
                <a:latin typeface="Microsoft YaHei" panose="020B0503020204020204" pitchFamily="34" charset="-122"/>
                <a:ea typeface="Microsoft YaHei" panose="020B0503020204020204" pitchFamily="34" charset="-122"/>
              </a:rPr>
              <a:t>窗口</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6646" y="1052513"/>
            <a:ext cx="5102386" cy="158358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2773" y="1077901"/>
            <a:ext cx="5102386" cy="826637"/>
          </a:xfrm>
          <a:prstGeom prst="rect">
            <a:avLst/>
          </a:prstGeom>
          <a:noFill/>
        </p:spPr>
        <p:txBody>
          <a:bodyPr wrap="square" rtlCol="0">
            <a:spAutoFit/>
          </a:bodyPr>
          <a:lstStyle/>
          <a:p>
            <a:pPr>
              <a:lnSpc>
                <a:spcPct val="125000"/>
              </a:lnSpc>
            </a:pPr>
            <a:r>
              <a:rPr kumimoji="1" lang="en-US" altLang="zh-CN" sz="2000" dirty="0">
                <a:latin typeface="Microsoft YaHei" panose="020B0503020204020204" pitchFamily="34" charset="-122"/>
                <a:ea typeface="Microsoft YaHei" panose="020B0503020204020204" pitchFamily="34" charset="-122"/>
              </a:rPr>
              <a:t>Strings</a:t>
            </a:r>
            <a:r>
              <a:rPr kumimoji="1" lang="zh-CN" altLang="en-US" sz="2000" dirty="0">
                <a:latin typeface="Microsoft YaHei" panose="020B0503020204020204" pitchFamily="34" charset="-122"/>
                <a:ea typeface="Microsoft YaHei" panose="020B0503020204020204" pitchFamily="34" charset="-122"/>
              </a:rPr>
              <a:t>窗口：</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显示从二进制文件中提取出的字符串，以及每个字符串所在的地址。</a:t>
            </a:r>
          </a:p>
        </p:txBody>
      </p:sp>
      <p:sp>
        <p:nvSpPr>
          <p:cNvPr id="12" name="矩形 11">
            <a:extLst>
              <a:ext uri="{FF2B5EF4-FFF2-40B4-BE49-F238E27FC236}">
                <a16:creationId xmlns:a16="http://schemas.microsoft.com/office/drawing/2014/main" id="{AAC93E68-3688-D7A9-F1DB-B5B97CC2D6B9}"/>
              </a:ext>
            </a:extLst>
          </p:cNvPr>
          <p:cNvSpPr/>
          <p:nvPr/>
        </p:nvSpPr>
        <p:spPr>
          <a:xfrm>
            <a:off x="786528" y="2922757"/>
            <a:ext cx="5092504" cy="158358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32A57780-7B28-1720-B6CC-C31F4526AEA7}"/>
              </a:ext>
            </a:extLst>
          </p:cNvPr>
          <p:cNvSpPr txBox="1"/>
          <p:nvPr/>
        </p:nvSpPr>
        <p:spPr>
          <a:xfrm>
            <a:off x="787596" y="2985475"/>
            <a:ext cx="5080483" cy="826637"/>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双击</a:t>
            </a:r>
            <a:r>
              <a:rPr kumimoji="1" lang="en-US" altLang="zh-CN" sz="2000" dirty="0">
                <a:latin typeface="Microsoft YaHei" panose="020B0503020204020204" pitchFamily="34" charset="-122"/>
                <a:ea typeface="Microsoft YaHei" panose="020B0503020204020204" pitchFamily="34" charset="-122"/>
              </a:rPr>
              <a:t>Strings</a:t>
            </a:r>
            <a:r>
              <a:rPr kumimoji="1" lang="zh-CN" altLang="en-US" sz="2000" dirty="0">
                <a:latin typeface="Microsoft YaHei" panose="020B0503020204020204" pitchFamily="34" charset="-122"/>
                <a:ea typeface="Microsoft YaHei" panose="020B0503020204020204" pitchFamily="34" charset="-122"/>
              </a:rPr>
              <a:t>窗口中的任何字符串，反汇编窗口将跳转到该字符串所在的地址。</a:t>
            </a:r>
          </a:p>
        </p:txBody>
      </p:sp>
      <p:sp>
        <p:nvSpPr>
          <p:cNvPr id="17" name="矩形 16">
            <a:extLst>
              <a:ext uri="{FF2B5EF4-FFF2-40B4-BE49-F238E27FC236}">
                <a16:creationId xmlns:a16="http://schemas.microsoft.com/office/drawing/2014/main" id="{11504B81-08A1-ADCB-CA28-CD92ADC30ABA}"/>
              </a:ext>
            </a:extLst>
          </p:cNvPr>
          <p:cNvSpPr/>
          <p:nvPr/>
        </p:nvSpPr>
        <p:spPr>
          <a:xfrm>
            <a:off x="777715" y="4725144"/>
            <a:ext cx="5090364" cy="158358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40D97FE0-F594-BBBC-FCAF-A809B61C7231}"/>
              </a:ext>
            </a:extLst>
          </p:cNvPr>
          <p:cNvSpPr txBox="1"/>
          <p:nvPr/>
        </p:nvSpPr>
        <p:spPr>
          <a:xfrm>
            <a:off x="772773" y="4797969"/>
            <a:ext cx="5090365" cy="1211357"/>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将</a:t>
            </a:r>
            <a:r>
              <a:rPr kumimoji="1" lang="en-US" altLang="zh-CN" sz="2000" dirty="0">
                <a:latin typeface="Microsoft YaHei" panose="020B0503020204020204" pitchFamily="34" charset="-122"/>
                <a:ea typeface="Microsoft YaHei" panose="020B0503020204020204" pitchFamily="34" charset="-122"/>
              </a:rPr>
              <a:t>Strings</a:t>
            </a:r>
            <a:r>
              <a:rPr kumimoji="1" lang="zh-CN" altLang="en-US" sz="2000" dirty="0">
                <a:latin typeface="Microsoft YaHei" panose="020B0503020204020204" pitchFamily="34" charset="-122"/>
                <a:ea typeface="Microsoft YaHei" panose="020B0503020204020204" pitchFamily="34" charset="-122"/>
              </a:rPr>
              <a:t>窗口与交叉引用结合，可以迅速定义感兴趣的字符串，并追踪到程序中任何引用该字符串的位置。</a:t>
            </a:r>
            <a:endParaRPr kumimoji="1" lang="zh-CN" altLang="en-US" sz="2000" dirty="0">
              <a:solidFill>
                <a:srgbClr val="FF0000"/>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69212167-6877-E5DC-424A-DD53A334DEB2}"/>
              </a:ext>
            </a:extLst>
          </p:cNvPr>
          <p:cNvPicPr>
            <a:picLocks noChangeAspect="1"/>
          </p:cNvPicPr>
          <p:nvPr/>
        </p:nvPicPr>
        <p:blipFill>
          <a:blip r:embed="rId2"/>
          <a:stretch>
            <a:fillRect/>
          </a:stretch>
        </p:blipFill>
        <p:spPr>
          <a:xfrm>
            <a:off x="6312970" y="725724"/>
            <a:ext cx="4905524" cy="6015644"/>
          </a:xfrm>
          <a:prstGeom prst="rect">
            <a:avLst/>
          </a:prstGeom>
        </p:spPr>
      </p:pic>
    </p:spTree>
    <p:extLst>
      <p:ext uri="{BB962C8B-B14F-4D97-AF65-F5344CB8AC3E}">
        <p14:creationId xmlns:p14="http://schemas.microsoft.com/office/powerpoint/2010/main" val="224246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更多窗口</a:t>
            </a:r>
            <a:r>
              <a:rPr kumimoji="1" lang="en-US" altLang="zh-CN" sz="3200" dirty="0">
                <a:latin typeface="Microsoft YaHei" panose="020B0503020204020204" pitchFamily="34" charset="-122"/>
                <a:ea typeface="Microsoft YaHei" panose="020B0503020204020204" pitchFamily="34" charset="-122"/>
              </a:rPr>
              <a:t>-Functions</a:t>
            </a:r>
            <a:r>
              <a:rPr kumimoji="1" lang="zh-CN" altLang="en-US" sz="3200" dirty="0">
                <a:latin typeface="Microsoft YaHei" panose="020B0503020204020204" pitchFamily="34" charset="-122"/>
                <a:ea typeface="Microsoft YaHei" panose="020B0503020204020204" pitchFamily="34" charset="-122"/>
              </a:rPr>
              <a:t>窗口</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837195"/>
            <a:ext cx="10651296" cy="89382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867340"/>
            <a:ext cx="10644116" cy="826637"/>
          </a:xfrm>
          <a:prstGeom prst="rect">
            <a:avLst/>
          </a:prstGeom>
          <a:noFill/>
        </p:spPr>
        <p:txBody>
          <a:bodyPr wrap="square" rtlCol="0">
            <a:spAutoFit/>
          </a:bodyPr>
          <a:lstStyle/>
          <a:p>
            <a:pPr>
              <a:lnSpc>
                <a:spcPct val="125000"/>
              </a:lnSpc>
            </a:pPr>
            <a:r>
              <a:rPr kumimoji="1" lang="en-US" altLang="zh-CN" sz="2000" dirty="0">
                <a:latin typeface="Microsoft YaHei" panose="020B0503020204020204" pitchFamily="34" charset="-122"/>
                <a:ea typeface="Microsoft YaHei" panose="020B0503020204020204" pitchFamily="34" charset="-122"/>
              </a:rPr>
              <a:t>Functions</a:t>
            </a:r>
            <a:r>
              <a:rPr kumimoji="1" lang="zh-CN" altLang="en-US" sz="2000" dirty="0">
                <a:latin typeface="Microsoft YaHei" panose="020B0503020204020204" pitchFamily="34" charset="-122"/>
                <a:ea typeface="Microsoft YaHei" panose="020B0503020204020204" pitchFamily="34" charset="-122"/>
              </a:rPr>
              <a:t>窗口：该</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窗口显示所有的函数。</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点击函数名称，可以快速导航到反汇编视图中的该函数区域。</a:t>
            </a:r>
          </a:p>
        </p:txBody>
      </p:sp>
      <p:sp>
        <p:nvSpPr>
          <p:cNvPr id="7" name="矩形 6">
            <a:extLst>
              <a:ext uri="{FF2B5EF4-FFF2-40B4-BE49-F238E27FC236}">
                <a16:creationId xmlns:a16="http://schemas.microsoft.com/office/drawing/2014/main" id="{60506005-37AB-F41A-B063-0FD2DC0D19F8}"/>
              </a:ext>
            </a:extLst>
          </p:cNvPr>
          <p:cNvSpPr/>
          <p:nvPr/>
        </p:nvSpPr>
        <p:spPr>
          <a:xfrm>
            <a:off x="779081" y="4581128"/>
            <a:ext cx="10651296" cy="171526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2543512B-12EE-1A81-128C-92BA887C74F7}"/>
              </a:ext>
            </a:extLst>
          </p:cNvPr>
          <p:cNvSpPr txBox="1"/>
          <p:nvPr/>
        </p:nvSpPr>
        <p:spPr>
          <a:xfrm>
            <a:off x="779080" y="4653134"/>
            <a:ext cx="10646157" cy="121135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这一行信息指出：</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用户可以在二进制文件中虚拟地址为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0x0048C258</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.text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部分中找到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main</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函数，该函数长度为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0x646</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字节。</a:t>
            </a:r>
          </a:p>
        </p:txBody>
      </p:sp>
      <p:pic>
        <p:nvPicPr>
          <p:cNvPr id="13" name="图片 12">
            <a:extLst>
              <a:ext uri="{FF2B5EF4-FFF2-40B4-BE49-F238E27FC236}">
                <a16:creationId xmlns:a16="http://schemas.microsoft.com/office/drawing/2014/main" id="{6FCFA542-BC07-9D85-776A-ABE114CB1E9D}"/>
              </a:ext>
            </a:extLst>
          </p:cNvPr>
          <p:cNvPicPr>
            <a:picLocks noChangeAspect="1"/>
          </p:cNvPicPr>
          <p:nvPr/>
        </p:nvPicPr>
        <p:blipFill>
          <a:blip r:embed="rId2"/>
          <a:stretch>
            <a:fillRect/>
          </a:stretch>
        </p:blipFill>
        <p:spPr>
          <a:xfrm>
            <a:off x="773941" y="1904944"/>
            <a:ext cx="10656436" cy="2377401"/>
          </a:xfrm>
          <a:prstGeom prst="rect">
            <a:avLst/>
          </a:prstGeom>
        </p:spPr>
      </p:pic>
    </p:spTree>
    <p:extLst>
      <p:ext uri="{BB962C8B-B14F-4D97-AF65-F5344CB8AC3E}">
        <p14:creationId xmlns:p14="http://schemas.microsoft.com/office/powerpoint/2010/main" val="344305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7"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更多窗口</a:t>
            </a:r>
            <a:r>
              <a:rPr kumimoji="1" lang="en-US" altLang="zh-CN" sz="3200" dirty="0">
                <a:latin typeface="Microsoft YaHei" panose="020B0503020204020204" pitchFamily="34" charset="-122"/>
                <a:ea typeface="Microsoft YaHei" panose="020B0503020204020204" pitchFamily="34" charset="-122"/>
              </a:rPr>
              <a:t>-</a:t>
            </a:r>
            <a:r>
              <a:rPr kumimoji="1" lang="zh-CN" altLang="en-US" sz="3200" dirty="0">
                <a:latin typeface="Microsoft YaHei" panose="020B0503020204020204" pitchFamily="34" charset="-122"/>
                <a:ea typeface="Microsoft YaHei" panose="020B0503020204020204" pitchFamily="34" charset="-122"/>
              </a:rPr>
              <a:t>逆向窗口</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837195"/>
            <a:ext cx="10651296" cy="89382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867340"/>
            <a:ext cx="10644116" cy="826637"/>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在</a:t>
            </a:r>
            <a:r>
              <a:rPr kumimoji="1" lang="en-US" altLang="zh-CN" sz="2000" dirty="0">
                <a:latin typeface="Microsoft YaHei" panose="020B0503020204020204" pitchFamily="34" charset="-122"/>
                <a:ea typeface="Microsoft YaHei" panose="020B0503020204020204" pitchFamily="34" charset="-122"/>
              </a:rPr>
              <a:t>IDA View</a:t>
            </a:r>
            <a:r>
              <a:rPr kumimoji="1" lang="zh-CN" altLang="en-US" sz="2000" dirty="0">
                <a:latin typeface="Microsoft YaHei" panose="020B0503020204020204" pitchFamily="34" charset="-122"/>
                <a:ea typeface="Microsoft YaHei" panose="020B0503020204020204" pitchFamily="34" charset="-122"/>
              </a:rPr>
              <a:t>窗口下按快捷键</a:t>
            </a:r>
            <a:r>
              <a:rPr kumimoji="1" lang="en-US" altLang="zh-CN" sz="2000" dirty="0">
                <a:latin typeface="Microsoft YaHei" panose="020B0503020204020204" pitchFamily="34" charset="-122"/>
                <a:ea typeface="Microsoft YaHei" panose="020B0503020204020204" pitchFamily="34" charset="-122"/>
              </a:rPr>
              <a:t>F5</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IDA</a:t>
            </a:r>
            <a:r>
              <a:rPr kumimoji="1" lang="zh-CN" altLang="en-US" sz="2000" dirty="0">
                <a:latin typeface="Microsoft YaHei" panose="020B0503020204020204" pitchFamily="34" charset="-122"/>
                <a:ea typeface="Microsoft YaHei" panose="020B0503020204020204" pitchFamily="34" charset="-122"/>
              </a:rPr>
              <a:t>会将当前所在位置的汇编代码编译成</a:t>
            </a:r>
            <a:r>
              <a:rPr kumimoji="1" lang="en-US" altLang="zh-CN" sz="2000" dirty="0">
                <a:latin typeface="Microsoft YaHei" panose="020B0503020204020204" pitchFamily="34" charset="-122"/>
                <a:ea typeface="Microsoft YaHei" panose="020B0503020204020204" pitchFamily="34" charset="-122"/>
              </a:rPr>
              <a:t>C/C++</a:t>
            </a:r>
            <a:r>
              <a:rPr kumimoji="1" lang="zh-CN" altLang="en-US" sz="2000" dirty="0">
                <a:latin typeface="Microsoft YaHei" panose="020B0503020204020204" pitchFamily="34" charset="-122"/>
                <a:ea typeface="Microsoft YaHei" panose="020B0503020204020204" pitchFamily="34" charset="-122"/>
              </a:rPr>
              <a:t>形式的代码，并在</a:t>
            </a:r>
            <a:r>
              <a:rPr kumimoji="1" lang="en-US" altLang="zh-CN" sz="2000" dirty="0">
                <a:latin typeface="Microsoft YaHei" panose="020B0503020204020204" pitchFamily="34" charset="-122"/>
                <a:ea typeface="Microsoft YaHei" panose="020B0503020204020204" pitchFamily="34" charset="-122"/>
              </a:rPr>
              <a:t>Pseudocode</a:t>
            </a:r>
            <a:r>
              <a:rPr kumimoji="1" lang="zh-CN" altLang="en-US" sz="2000" dirty="0">
                <a:latin typeface="Microsoft YaHei" panose="020B0503020204020204" pitchFamily="34" charset="-122"/>
                <a:ea typeface="Microsoft YaHei" panose="020B0503020204020204" pitchFamily="34" charset="-122"/>
              </a:rPr>
              <a:t>窗口中显示。</a:t>
            </a:r>
          </a:p>
        </p:txBody>
      </p:sp>
      <p:sp>
        <p:nvSpPr>
          <p:cNvPr id="7" name="矩形 6">
            <a:extLst>
              <a:ext uri="{FF2B5EF4-FFF2-40B4-BE49-F238E27FC236}">
                <a16:creationId xmlns:a16="http://schemas.microsoft.com/office/drawing/2014/main" id="{60506005-37AB-F41A-B063-0FD2DC0D19F8}"/>
              </a:ext>
            </a:extLst>
          </p:cNvPr>
          <p:cNvSpPr/>
          <p:nvPr/>
        </p:nvSpPr>
        <p:spPr>
          <a:xfrm>
            <a:off x="766910" y="5009944"/>
            <a:ext cx="10651296" cy="946596"/>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2543512B-12EE-1A81-128C-92BA887C74F7}"/>
              </a:ext>
            </a:extLst>
          </p:cNvPr>
          <p:cNvSpPr txBox="1"/>
          <p:nvPr/>
        </p:nvSpPr>
        <p:spPr>
          <a:xfrm>
            <a:off x="760602" y="5031905"/>
            <a:ext cx="10646157"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这个功能在</a:t>
            </a:r>
            <a:r>
              <a:rPr kumimoji="1" lang="zh-CN" altLang="en-US" sz="2000" dirty="0">
                <a:latin typeface="Microsoft YaHei" panose="020B0503020204020204" pitchFamily="34" charset="-122"/>
                <a:ea typeface="Microsoft YaHei" panose="020B0503020204020204" pitchFamily="34" charset="-122"/>
              </a:rPr>
              <a:t>逆向分析</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中有很大的帮助。在没有源码的情况下，可以通过逆向的伪代码猜测程序的功能，比直接读汇编代码会容易很多。</a:t>
            </a:r>
          </a:p>
        </p:txBody>
      </p:sp>
      <p:pic>
        <p:nvPicPr>
          <p:cNvPr id="3" name="图片 2">
            <a:extLst>
              <a:ext uri="{FF2B5EF4-FFF2-40B4-BE49-F238E27FC236}">
                <a16:creationId xmlns:a16="http://schemas.microsoft.com/office/drawing/2014/main" id="{23F54D0D-1BE3-5288-AC25-D2DF2C57E97D}"/>
              </a:ext>
            </a:extLst>
          </p:cNvPr>
          <p:cNvPicPr>
            <a:picLocks noChangeAspect="1"/>
          </p:cNvPicPr>
          <p:nvPr/>
        </p:nvPicPr>
        <p:blipFill>
          <a:blip r:embed="rId2"/>
          <a:stretch>
            <a:fillRect/>
          </a:stretch>
        </p:blipFill>
        <p:spPr>
          <a:xfrm>
            <a:off x="766762" y="1988840"/>
            <a:ext cx="10633838" cy="2671556"/>
          </a:xfrm>
          <a:prstGeom prst="rect">
            <a:avLst/>
          </a:prstGeom>
        </p:spPr>
      </p:pic>
    </p:spTree>
    <p:extLst>
      <p:ext uri="{BB962C8B-B14F-4D97-AF65-F5344CB8AC3E}">
        <p14:creationId xmlns:p14="http://schemas.microsoft.com/office/powerpoint/2010/main" val="173586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7"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05E075B-8276-C093-17EE-7CCAE428F01B}"/>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IDA pro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反汇编窗口不包括以下哪种视图</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76820055-6465-9B80-0284-0D811A94ADE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关系视图</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2EFD7771-E773-7B5F-8CE2-242E37FC119D}"/>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图形视图</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640EB524-944C-0E28-E93D-7B1A431DBA5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文本视图</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7EA73873-3029-E879-6D2D-041FBFB8EE53}"/>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函数视图</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6ACAF96-4E87-F593-90EF-E2DED5E7397D}"/>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2" name="椭圆 11">
            <a:extLst>
              <a:ext uri="{FF2B5EF4-FFF2-40B4-BE49-F238E27FC236}">
                <a16:creationId xmlns:a16="http://schemas.microsoft.com/office/drawing/2014/main" id="{8802FDBA-1202-B77F-F684-A343730F5CFA}"/>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椭圆 12">
            <a:extLst>
              <a:ext uri="{FF2B5EF4-FFF2-40B4-BE49-F238E27FC236}">
                <a16:creationId xmlns:a16="http://schemas.microsoft.com/office/drawing/2014/main" id="{14BB41A3-596A-9770-91FF-04A122DE6494}"/>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4" name="椭圆 13">
            <a:extLst>
              <a:ext uri="{FF2B5EF4-FFF2-40B4-BE49-F238E27FC236}">
                <a16:creationId xmlns:a16="http://schemas.microsoft.com/office/drawing/2014/main" id="{553A8499-D6BF-7998-06A1-399D72B91F2B}"/>
              </a:ext>
            </a:extLst>
          </p:cNvPr>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5" name="矩形: 圆角 14">
            <a:extLst>
              <a:ext uri="{FF2B5EF4-FFF2-40B4-BE49-F238E27FC236}">
                <a16:creationId xmlns:a16="http://schemas.microsoft.com/office/drawing/2014/main" id="{7DE5BB6A-C866-5210-10FA-808F6CEED297}"/>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D94FA44C-34E7-FCA8-7B16-19B337130392}"/>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87578722-90BB-8F3E-A56E-71B851C85D92}"/>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Block">
              <a:extLst>
                <a:ext uri="{FF2B5EF4-FFF2-40B4-BE49-F238E27FC236}">
                  <a16:creationId xmlns:a16="http://schemas.microsoft.com/office/drawing/2014/main" id="{0759ECAB-EFF8-E7C2-16D4-A68DD04EE3F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ypeText">
              <a:extLst>
                <a:ext uri="{FF2B5EF4-FFF2-40B4-BE49-F238E27FC236}">
                  <a16:creationId xmlns:a16="http://schemas.microsoft.com/office/drawing/2014/main" id="{8E812426-6605-B04D-CC94-64D7EB3DA6B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76FFCF70-624A-924D-7B5C-ACBC38DC125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8AD57226-B1FF-02D0-C442-F3FD457E8ABD}"/>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143986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04</a:t>
            </a:r>
            <a:r>
              <a:rPr kumimoji="1" lang="zh-CN" altLang="en-US" sz="6000" dirty="0">
                <a:solidFill>
                  <a:schemeClr val="bg1"/>
                </a:solidFill>
                <a:latin typeface="Microsoft YaHei" panose="020B0503020204020204" pitchFamily="34" charset="-122"/>
                <a:ea typeface="Microsoft YaHei" panose="020B0503020204020204" pitchFamily="34" charset="-122"/>
              </a:rPr>
              <a:t>   </a:t>
            </a:r>
            <a:r>
              <a:rPr kumimoji="1" lang="en-US" altLang="zh-CN" sz="6000" dirty="0">
                <a:solidFill>
                  <a:schemeClr val="bg1"/>
                </a:solidFill>
                <a:latin typeface="Microsoft YaHei" panose="020B0503020204020204" pitchFamily="34" charset="-122"/>
                <a:ea typeface="Microsoft YaHei" panose="020B0503020204020204" pitchFamily="34" charset="-122"/>
              </a:rPr>
              <a:t>PE</a:t>
            </a:r>
            <a:r>
              <a:rPr kumimoji="1" lang="zh-CN" altLang="en-US" sz="6000" dirty="0">
                <a:solidFill>
                  <a:schemeClr val="bg1"/>
                </a:solidFill>
                <a:latin typeface="Microsoft YaHei" panose="020B0503020204020204" pitchFamily="34" charset="-122"/>
                <a:ea typeface="Microsoft YaHei" panose="020B0503020204020204" pitchFamily="34" charset="-122"/>
              </a:rPr>
              <a:t>文件代码注入实验</a:t>
            </a:r>
          </a:p>
        </p:txBody>
      </p:sp>
    </p:spTree>
    <p:extLst>
      <p:ext uri="{BB962C8B-B14F-4D97-AF65-F5344CB8AC3E}">
        <p14:creationId xmlns:p14="http://schemas.microsoft.com/office/powerpoint/2010/main" val="1586847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PE</a:t>
            </a:r>
            <a:r>
              <a:rPr kumimoji="1" lang="zh-CN" altLang="en-US" sz="3200" dirty="0">
                <a:latin typeface="Microsoft YaHei" panose="020B0503020204020204" pitchFamily="34" charset="-122"/>
                <a:ea typeface="Microsoft YaHei" panose="020B0503020204020204" pitchFamily="34" charset="-122"/>
              </a:rPr>
              <a:t>文件格式</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A5FFB534-A007-DC6E-779C-C54B198959B3}"/>
              </a:ext>
            </a:extLst>
          </p:cNvPr>
          <p:cNvSpPr txBox="1"/>
          <p:nvPr/>
        </p:nvSpPr>
        <p:spPr>
          <a:xfrm>
            <a:off x="6450969" y="1158396"/>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格式</a:t>
            </a:r>
          </a:p>
        </p:txBody>
      </p:sp>
      <p:sp>
        <p:nvSpPr>
          <p:cNvPr id="11" name="文本框 10">
            <a:extLst>
              <a:ext uri="{FF2B5EF4-FFF2-40B4-BE49-F238E27FC236}">
                <a16:creationId xmlns:a16="http://schemas.microsoft.com/office/drawing/2014/main" id="{4FEA0D78-1385-719C-4EF9-069CC2B7058E}"/>
              </a:ext>
            </a:extLst>
          </p:cNvPr>
          <p:cNvSpPr txBox="1"/>
          <p:nvPr/>
        </p:nvSpPr>
        <p:spPr>
          <a:xfrm>
            <a:off x="6457095" y="1651545"/>
            <a:ext cx="4824536" cy="5058564"/>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一个可执行文件不光包含了二进制机器码，还会自带许多其他信息，如字符串、菜单、图标、位图、字体等。</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文件格式规定了所有的这些信息在可执行文件中如何组织。</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在程序被执行时，操作系统会按照</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文件格式的约定去相应的地方准确地定位各种类型的资源，并分别装入内存的不同区域。</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如果没有这种通用的文件格式约定，可执行文件装入内存会变成一件非常困难的事情。 </a:t>
            </a:r>
            <a:b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b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定义</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651545"/>
            <a:ext cx="4824536" cy="3519681"/>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可执行文件之所以可以被操作系统加载且运行，是因为它们遵循相同的规范。</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Windows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操作系统下，可执行文件都遵循</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Portable Executable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）数据格式。</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常见的可执行文件（如“*</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.exe”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文件和“*</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dll</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文件）都是典型的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a:t>
            </a:r>
          </a:p>
        </p:txBody>
      </p:sp>
    </p:spTree>
    <p:extLst>
      <p:ext uri="{BB962C8B-B14F-4D97-AF65-F5344CB8AC3E}">
        <p14:creationId xmlns:p14="http://schemas.microsoft.com/office/powerpoint/2010/main" val="298627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演示内容及实验环境</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A5FFB534-A007-DC6E-779C-C54B198959B3}"/>
              </a:ext>
            </a:extLst>
          </p:cNvPr>
          <p:cNvSpPr txBox="1"/>
          <p:nvPr/>
        </p:nvSpPr>
        <p:spPr>
          <a:xfrm>
            <a:off x="6450969" y="1158396"/>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实验环境</a:t>
            </a:r>
          </a:p>
        </p:txBody>
      </p:sp>
      <p:sp>
        <p:nvSpPr>
          <p:cNvPr id="11" name="文本框 10">
            <a:extLst>
              <a:ext uri="{FF2B5EF4-FFF2-40B4-BE49-F238E27FC236}">
                <a16:creationId xmlns:a16="http://schemas.microsoft.com/office/drawing/2014/main" id="{4FEA0D78-1385-719C-4EF9-069CC2B7058E}"/>
              </a:ext>
            </a:extLst>
          </p:cNvPr>
          <p:cNvSpPr txBox="1"/>
          <p:nvPr/>
        </p:nvSpPr>
        <p:spPr>
          <a:xfrm>
            <a:off x="6450969" y="1938793"/>
            <a:ext cx="4824536" cy="2750240"/>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目标</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Windows XP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下的扫雷程序，使用的工具包括</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OllyDbg</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和</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LordPE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扫雷游戏程序位置：在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Windows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下找到附件里的扫雷游戏，右键属性可以看到具体文件的位置，即</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C:\WINDOWS\system32\winmine.exe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演示内容</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929217"/>
            <a:ext cx="482453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利用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文件导入表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API</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实现代码注入：让目标程序运行之前，先运行我们注入的代码，注入的代码将运行</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文件导入表里包含的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API</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7482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第一步：用</a:t>
            </a:r>
            <a:r>
              <a:rPr kumimoji="1" lang="en-US" altLang="zh-CN" sz="3200" dirty="0" err="1">
                <a:latin typeface="Microsoft YaHei" panose="020B0503020204020204" pitchFamily="34" charset="-122"/>
                <a:ea typeface="Microsoft YaHei" panose="020B0503020204020204" pitchFamily="34" charset="-122"/>
              </a:rPr>
              <a:t>OllyDbg</a:t>
            </a:r>
            <a:r>
              <a:rPr kumimoji="1" lang="zh-CN" altLang="en-US" sz="3200" dirty="0">
                <a:latin typeface="Microsoft YaHei" panose="020B0503020204020204" pitchFamily="34" charset="-122"/>
                <a:ea typeface="Microsoft YaHei" panose="020B0503020204020204" pitchFamily="34" charset="-122"/>
              </a:rPr>
              <a:t>打开扫雷程序</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511F21F5-C11B-3032-2D2A-0A574EE6FC29}"/>
              </a:ext>
            </a:extLst>
          </p:cNvPr>
          <p:cNvPicPr>
            <a:picLocks noChangeAspect="1"/>
          </p:cNvPicPr>
          <p:nvPr/>
        </p:nvPicPr>
        <p:blipFill>
          <a:blip r:embed="rId2"/>
          <a:stretch>
            <a:fillRect/>
          </a:stretch>
        </p:blipFill>
        <p:spPr>
          <a:xfrm>
            <a:off x="995772" y="764704"/>
            <a:ext cx="10200456" cy="3667718"/>
          </a:xfrm>
          <a:prstGeom prst="rect">
            <a:avLst/>
          </a:prstGeom>
        </p:spPr>
      </p:pic>
      <p:sp>
        <p:nvSpPr>
          <p:cNvPr id="8" name="矩形 7">
            <a:extLst>
              <a:ext uri="{FF2B5EF4-FFF2-40B4-BE49-F238E27FC236}">
                <a16:creationId xmlns:a16="http://schemas.microsoft.com/office/drawing/2014/main" id="{783F0CF8-206D-0E44-84A7-AF2DB3D937D0}"/>
              </a:ext>
            </a:extLst>
          </p:cNvPr>
          <p:cNvSpPr/>
          <p:nvPr/>
        </p:nvSpPr>
        <p:spPr>
          <a:xfrm>
            <a:off x="773942" y="4882083"/>
            <a:ext cx="10651296" cy="171526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564B788-C8B8-5D93-D070-2C06DCAB048C}"/>
              </a:ext>
            </a:extLst>
          </p:cNvPr>
          <p:cNvSpPr txBox="1"/>
          <p:nvPr/>
        </p:nvSpPr>
        <p:spPr>
          <a:xfrm>
            <a:off x="773942" y="4949268"/>
            <a:ext cx="1065129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打开扫雷后自动停下来的这一行代码位置就是程序入口点。</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可以通过</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LordPE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文件来查看，得知程序入口点的相对虚拟地址是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0x00003E21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，同时也可以看到装载基址是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0x01000000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（扫雷程序是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语言编写）。</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也可以通过右侧寄存器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EIP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的值</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0x01003E21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可以观察到注释信息提示是</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ModuleEntryPoint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a:t>
            </a:r>
          </a:p>
        </p:txBody>
      </p:sp>
      <p:sp>
        <p:nvSpPr>
          <p:cNvPr id="10" name="矩形 9">
            <a:extLst>
              <a:ext uri="{FF2B5EF4-FFF2-40B4-BE49-F238E27FC236}">
                <a16:creationId xmlns:a16="http://schemas.microsoft.com/office/drawing/2014/main" id="{9F45B71D-6E4A-B0AD-675F-559BF588D465}"/>
              </a:ext>
            </a:extLst>
          </p:cNvPr>
          <p:cNvSpPr/>
          <p:nvPr/>
        </p:nvSpPr>
        <p:spPr>
          <a:xfrm>
            <a:off x="7248128" y="2780928"/>
            <a:ext cx="2952328" cy="1440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89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第二步：确定注入内容</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A5FFB534-A007-DC6E-779C-C54B198959B3}"/>
              </a:ext>
            </a:extLst>
          </p:cNvPr>
          <p:cNvSpPr txBox="1"/>
          <p:nvPr/>
        </p:nvSpPr>
        <p:spPr>
          <a:xfrm>
            <a:off x="6450969" y="1158396"/>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注入目标</a:t>
            </a:r>
          </a:p>
        </p:txBody>
      </p:sp>
      <p:sp>
        <p:nvSpPr>
          <p:cNvPr id="11" name="文本框 10">
            <a:extLst>
              <a:ext uri="{FF2B5EF4-FFF2-40B4-BE49-F238E27FC236}">
                <a16:creationId xmlns:a16="http://schemas.microsoft.com/office/drawing/2014/main" id="{4FEA0D78-1385-719C-4EF9-069CC2B7058E}"/>
              </a:ext>
            </a:extLst>
          </p:cNvPr>
          <p:cNvSpPr txBox="1"/>
          <p:nvPr/>
        </p:nvSpPr>
        <p:spPr>
          <a:xfrm>
            <a:off x="6450969" y="1938793"/>
            <a:ext cx="482453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本实验演示让扫雷程序运行之前，先运行我们注入的代码，注入的代码将调用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文件导入表里包含的</a:t>
            </a:r>
            <a:r>
              <a:rPr kumimoji="1" lang="en-US" altLang="zh-CN" sz="2000" dirty="0" err="1">
                <a:latin typeface="Microsoft YaHei" panose="020B0503020204020204" pitchFamily="34" charset="-122"/>
                <a:ea typeface="Microsoft YaHei" panose="020B0503020204020204" pitchFamily="34" charset="-122"/>
              </a:rPr>
              <a:t>MessageBox</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函数，</a:t>
            </a:r>
            <a:r>
              <a:rPr kumimoji="1" lang="zh-CN" altLang="en-US" sz="2000" dirty="0">
                <a:latin typeface="Microsoft YaHei" panose="020B0503020204020204" pitchFamily="34" charset="-122"/>
                <a:ea typeface="Microsoft YaHei" panose="020B0503020204020204" pitchFamily="34" charset="-122"/>
              </a:rPr>
              <a:t>弹出对话框，</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显示相关信息。</a:t>
            </a: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注入方案</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929217"/>
            <a:ext cx="4824536" cy="1980799"/>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在代码区往下拉可以找到大量的</a:t>
            </a:r>
            <a:r>
              <a:rPr kumimoji="1" lang="zh-CN" altLang="en-US" sz="2000" dirty="0">
                <a:latin typeface="Microsoft YaHei" panose="020B0503020204020204" pitchFamily="34" charset="-122"/>
                <a:ea typeface="Microsoft YaHei" panose="020B0503020204020204" pitchFamily="34" charset="-122"/>
              </a:rPr>
              <a:t>空白代码区域，</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如果我们往这里植入代码，直接修改</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文件相关跳转地址（入口点或特定函数的跳转地址），就可以实现相关的植入代码的执行。</a:t>
            </a:r>
          </a:p>
        </p:txBody>
      </p:sp>
    </p:spTree>
    <p:extLst>
      <p:ext uri="{BB962C8B-B14F-4D97-AF65-F5344CB8AC3E}">
        <p14:creationId xmlns:p14="http://schemas.microsoft.com/office/powerpoint/2010/main" val="293167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第二步：确定注入内容</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39416" y="1118405"/>
            <a:ext cx="3258393" cy="461665"/>
          </a:xfrm>
          <a:prstGeom prst="rect">
            <a:avLst/>
          </a:prstGeom>
          <a:noFill/>
        </p:spPr>
        <p:txBody>
          <a:bodyPr wrap="none" rtlCol="0">
            <a:spAutoFit/>
          </a:bodyPr>
          <a:lstStyle/>
          <a:p>
            <a:r>
              <a:rPr kumimoji="1" lang="en-US" altLang="zh-CN" sz="2400" dirty="0" err="1">
                <a:solidFill>
                  <a:srgbClr val="0048AA"/>
                </a:solidFill>
                <a:latin typeface="Microsoft YaHei" panose="020B0503020204020204" pitchFamily="34" charset="-122"/>
                <a:ea typeface="Microsoft YaHei" panose="020B0503020204020204" pitchFamily="34" charset="-122"/>
              </a:rPr>
              <a:t>MessageBox</a:t>
            </a:r>
            <a:r>
              <a:rPr kumimoji="1" lang="zh-CN" altLang="en-US" sz="2400" dirty="0">
                <a:solidFill>
                  <a:srgbClr val="0048AA"/>
                </a:solidFill>
                <a:latin typeface="Microsoft YaHei" panose="020B0503020204020204" pitchFamily="34" charset="-122"/>
                <a:ea typeface="Microsoft YaHei" panose="020B0503020204020204" pitchFamily="34" charset="-122"/>
              </a:rPr>
              <a:t>函数定义</a:t>
            </a:r>
          </a:p>
        </p:txBody>
      </p:sp>
      <p:sp>
        <p:nvSpPr>
          <p:cNvPr id="8" name="文本框 7">
            <a:extLst>
              <a:ext uri="{FF2B5EF4-FFF2-40B4-BE49-F238E27FC236}">
                <a16:creationId xmlns:a16="http://schemas.microsoft.com/office/drawing/2014/main" id="{834F9780-0674-44A0-FF7F-C80FD400A950}"/>
              </a:ext>
            </a:extLst>
          </p:cNvPr>
          <p:cNvSpPr txBox="1"/>
          <p:nvPr/>
        </p:nvSpPr>
        <p:spPr>
          <a:xfrm>
            <a:off x="839416" y="1706792"/>
            <a:ext cx="10513168" cy="4289123"/>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int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MessageBox</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HWND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hWnd</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消息框所属窗口的句柄，如果为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NULL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，则消息框不属于任何窗口。</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LPCTSTR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lpText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字符串指针，所指字符串会在消息框中显示。</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LPCTSTR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lpCaption</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字符串指针，所指字符串将成为消息框的标题。</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UINT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uType</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消息框的风格（单个按钮、多个按钮等），</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NULL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代表默认风格。</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系统中并不存在真正的</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MessageBox</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函数，调用最终都将由系统按照参数中的字符串的类型选择“</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类函数（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）或者“</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类函数（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UNICODE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）调用，我们使用</a:t>
            </a:r>
            <a:r>
              <a:rPr kumimoji="1" lang="en-US" altLang="zh-CN" sz="2000" dirty="0" err="1">
                <a:latin typeface="Microsoft YaHei" panose="020B0503020204020204" pitchFamily="34" charset="-122"/>
                <a:ea typeface="Microsoft YaHei" panose="020B0503020204020204" pitchFamily="34" charset="-122"/>
              </a:rPr>
              <a:t>MessageBoxA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本实验计划注入的代码功能为：</a:t>
            </a:r>
            <a:r>
              <a:rPr kumimoji="1" lang="zh-CN" altLang="en-US" sz="2000" dirty="0">
                <a:latin typeface="Microsoft YaHei" panose="020B0503020204020204" pitchFamily="34" charset="-122"/>
                <a:ea typeface="Microsoft YaHei" panose="020B0503020204020204" pitchFamily="34" charset="-122"/>
              </a:rPr>
              <a:t>弹出对话框，显示“</a:t>
            </a:r>
            <a:r>
              <a:rPr kumimoji="1" lang="en-US" altLang="zh-CN" sz="2000" dirty="0">
                <a:latin typeface="Microsoft YaHei" panose="020B0503020204020204" pitchFamily="34" charset="-122"/>
                <a:ea typeface="Microsoft YaHei" panose="020B0503020204020204" pitchFamily="34" charset="-122"/>
              </a:rPr>
              <a:t>You are Injected!”</a:t>
            </a:r>
            <a:r>
              <a:rPr kumimoji="1"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22054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第三步：编辑注入代码</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B98D0C8B-6725-EE33-4B4B-D4C8BFE0214E}"/>
              </a:ext>
            </a:extLst>
          </p:cNvPr>
          <p:cNvPicPr>
            <a:picLocks noChangeAspect="1"/>
          </p:cNvPicPr>
          <p:nvPr/>
        </p:nvPicPr>
        <p:blipFill>
          <a:blip r:embed="rId2"/>
          <a:stretch>
            <a:fillRect/>
          </a:stretch>
        </p:blipFill>
        <p:spPr>
          <a:xfrm>
            <a:off x="4943872" y="793614"/>
            <a:ext cx="6624736" cy="5668588"/>
          </a:xfrm>
          <a:prstGeom prst="rect">
            <a:avLst/>
          </a:prstGeom>
        </p:spPr>
      </p:pic>
      <p:sp>
        <p:nvSpPr>
          <p:cNvPr id="6" name="矩形 5">
            <a:extLst>
              <a:ext uri="{FF2B5EF4-FFF2-40B4-BE49-F238E27FC236}">
                <a16:creationId xmlns:a16="http://schemas.microsoft.com/office/drawing/2014/main" id="{6002B4DA-DF5A-D442-B3ED-AB9559E6E6B5}"/>
              </a:ext>
            </a:extLst>
          </p:cNvPr>
          <p:cNvSpPr/>
          <p:nvPr/>
        </p:nvSpPr>
        <p:spPr>
          <a:xfrm>
            <a:off x="773943" y="1052513"/>
            <a:ext cx="3891034"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EB6B0D-3986-8D15-5645-312D6B1B3814}"/>
              </a:ext>
            </a:extLst>
          </p:cNvPr>
          <p:cNvSpPr txBox="1"/>
          <p:nvPr/>
        </p:nvSpPr>
        <p:spPr>
          <a:xfrm>
            <a:off x="839416" y="1123525"/>
            <a:ext cx="3744416" cy="1980799"/>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在代码空白区域某一行位置（这里是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0x1004A90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），点鼠标右键，选择</a:t>
            </a:r>
            <a:r>
              <a:rPr kumimoji="1" lang="zh-CN" altLang="en-US" sz="2000" dirty="0">
                <a:latin typeface="Microsoft YaHei" panose="020B0503020204020204" pitchFamily="34" charset="-122"/>
                <a:ea typeface="Microsoft YaHei" panose="020B0503020204020204" pitchFamily="34" charset="-122"/>
              </a:rPr>
              <a:t>二进制</a:t>
            </a:r>
            <a:r>
              <a:rPr kumimoji="1" lang="en-US" altLang="zh-CN" sz="2000" dirty="0">
                <a:latin typeface="Microsoft YaHei" panose="020B0503020204020204" pitchFamily="34" charset="-122"/>
                <a:ea typeface="Microsoft YaHei" panose="020B0503020204020204" pitchFamily="34" charset="-122"/>
                <a:sym typeface="Wingdings" panose="05000000000000000000" pitchFamily="2" charset="2"/>
              </a:rPr>
              <a:t></a:t>
            </a:r>
            <a:r>
              <a:rPr kumimoji="1" lang="zh-CN" altLang="en-US" sz="2000" dirty="0">
                <a:latin typeface="Microsoft YaHei" panose="020B0503020204020204" pitchFamily="34" charset="-122"/>
                <a:ea typeface="Microsoft YaHei" panose="020B0503020204020204" pitchFamily="34" charset="-122"/>
              </a:rPr>
              <a:t>编辑</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（不同的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OllyDBG</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版本可能稍有差异）。</a:t>
            </a:r>
          </a:p>
        </p:txBody>
      </p:sp>
    </p:spTree>
    <p:extLst>
      <p:ext uri="{BB962C8B-B14F-4D97-AF65-F5344CB8AC3E}">
        <p14:creationId xmlns:p14="http://schemas.microsoft.com/office/powerpoint/2010/main" val="1354331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第三步：编辑注入代码</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6002B4DA-DF5A-D442-B3ED-AB9559E6E6B5}"/>
              </a:ext>
            </a:extLst>
          </p:cNvPr>
          <p:cNvSpPr/>
          <p:nvPr/>
        </p:nvSpPr>
        <p:spPr>
          <a:xfrm>
            <a:off x="773943" y="1052513"/>
            <a:ext cx="3891034"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EB6B0D-3986-8D15-5645-312D6B1B3814}"/>
              </a:ext>
            </a:extLst>
          </p:cNvPr>
          <p:cNvSpPr txBox="1"/>
          <p:nvPr/>
        </p:nvSpPr>
        <p:spPr>
          <a:xfrm>
            <a:off x="839416" y="1123525"/>
            <a:ext cx="374441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在弹出的编辑界面里，</a:t>
            </a:r>
            <a:r>
              <a:rPr kumimoji="1" lang="zh-CN" altLang="en-US" sz="2000" dirty="0">
                <a:latin typeface="Microsoft YaHei" panose="020B0503020204020204" pitchFamily="34" charset="-122"/>
                <a:ea typeface="Microsoft YaHei" panose="020B0503020204020204" pitchFamily="34" charset="-122"/>
              </a:rPr>
              <a:t>将“保持代码空间大小”去掉选中状态，输入</a:t>
            </a:r>
            <a:r>
              <a:rPr kumimoji="1" lang="en-US" altLang="zh-CN" sz="2000" dirty="0">
                <a:latin typeface="Microsoft YaHei" panose="020B0503020204020204" pitchFamily="34" charset="-122"/>
                <a:ea typeface="Microsoft YaHei" panose="020B0503020204020204" pitchFamily="34" charset="-122"/>
              </a:rPr>
              <a:t>ASCII</a:t>
            </a:r>
            <a:r>
              <a:rPr kumimoji="1" lang="zh-CN" altLang="en-US" sz="2000" dirty="0">
                <a:latin typeface="Microsoft YaHei" panose="020B0503020204020204" pitchFamily="34" charset="-122"/>
                <a:ea typeface="Microsoft YaHei" panose="020B0503020204020204" pitchFamily="34" charset="-122"/>
              </a:rPr>
              <a:t>码“</a:t>
            </a:r>
            <a:r>
              <a:rPr kumimoji="1" lang="en-US" altLang="zh-CN" sz="2000" dirty="0">
                <a:latin typeface="Microsoft YaHei" panose="020B0503020204020204" pitchFamily="34" charset="-122"/>
                <a:ea typeface="Microsoft YaHei" panose="020B0503020204020204" pitchFamily="34" charset="-122"/>
              </a:rPr>
              <a:t>PE Inject”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，如图所示：</a:t>
            </a:r>
          </a:p>
        </p:txBody>
      </p:sp>
      <p:pic>
        <p:nvPicPr>
          <p:cNvPr id="7" name="图片 6">
            <a:extLst>
              <a:ext uri="{FF2B5EF4-FFF2-40B4-BE49-F238E27FC236}">
                <a16:creationId xmlns:a16="http://schemas.microsoft.com/office/drawing/2014/main" id="{2B81F428-3E27-04E1-A7F4-55B42725F617}"/>
              </a:ext>
            </a:extLst>
          </p:cNvPr>
          <p:cNvPicPr>
            <a:picLocks noChangeAspect="1"/>
          </p:cNvPicPr>
          <p:nvPr/>
        </p:nvPicPr>
        <p:blipFill>
          <a:blip r:embed="rId2"/>
          <a:stretch>
            <a:fillRect/>
          </a:stretch>
        </p:blipFill>
        <p:spPr>
          <a:xfrm>
            <a:off x="5166431" y="1916832"/>
            <a:ext cx="6186153" cy="3544498"/>
          </a:xfrm>
          <a:prstGeom prst="rect">
            <a:avLst/>
          </a:prstGeom>
        </p:spPr>
      </p:pic>
    </p:spTree>
    <p:extLst>
      <p:ext uri="{BB962C8B-B14F-4D97-AF65-F5344CB8AC3E}">
        <p14:creationId xmlns:p14="http://schemas.microsoft.com/office/powerpoint/2010/main" val="608389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第三步：编辑注入代码</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6002B4DA-DF5A-D442-B3ED-AB9559E6E6B5}"/>
              </a:ext>
            </a:extLst>
          </p:cNvPr>
          <p:cNvSpPr/>
          <p:nvPr/>
        </p:nvSpPr>
        <p:spPr>
          <a:xfrm>
            <a:off x="773943" y="1052513"/>
            <a:ext cx="3891034"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EB6B0D-3986-8D15-5645-312D6B1B3814}"/>
              </a:ext>
            </a:extLst>
          </p:cNvPr>
          <p:cNvSpPr txBox="1"/>
          <p:nvPr/>
        </p:nvSpPr>
        <p:spPr>
          <a:xfrm>
            <a:off x="839416" y="1123525"/>
            <a:ext cx="3744416" cy="3519681"/>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点击“确定”保存。</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按</a:t>
            </a:r>
            <a:r>
              <a:rPr kumimoji="1" lang="zh-CN" altLang="en-US" sz="2000" dirty="0">
                <a:latin typeface="Microsoft YaHei" panose="020B0503020204020204" pitchFamily="34" charset="-122"/>
                <a:ea typeface="Microsoft YaHei" panose="020B0503020204020204" pitchFamily="34" charset="-122"/>
              </a:rPr>
              <a:t>快捷键</a:t>
            </a:r>
            <a:r>
              <a:rPr kumimoji="1" lang="en-US" altLang="zh-CN" sz="2000" dirty="0">
                <a:latin typeface="Microsoft YaHei" panose="020B0503020204020204" pitchFamily="34" charset="-122"/>
                <a:ea typeface="Microsoft YaHei" panose="020B0503020204020204" pitchFamily="34" charset="-122"/>
              </a:rPr>
              <a:t>CTRL+A</a:t>
            </a:r>
            <a:r>
              <a:rPr kumimoji="1" lang="zh-CN" altLang="en-US" sz="2000" dirty="0">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分析），显示为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码。</a:t>
            </a:r>
          </a:p>
        </p:txBody>
      </p:sp>
      <p:pic>
        <p:nvPicPr>
          <p:cNvPr id="3" name="图片 2">
            <a:extLst>
              <a:ext uri="{FF2B5EF4-FFF2-40B4-BE49-F238E27FC236}">
                <a16:creationId xmlns:a16="http://schemas.microsoft.com/office/drawing/2014/main" id="{F2E39054-2018-656F-C2D3-D910C457B6F7}"/>
              </a:ext>
            </a:extLst>
          </p:cNvPr>
          <p:cNvPicPr>
            <a:picLocks noChangeAspect="1"/>
          </p:cNvPicPr>
          <p:nvPr/>
        </p:nvPicPr>
        <p:blipFill>
          <a:blip r:embed="rId2"/>
          <a:stretch>
            <a:fillRect/>
          </a:stretch>
        </p:blipFill>
        <p:spPr>
          <a:xfrm>
            <a:off x="5024996" y="1057380"/>
            <a:ext cx="6356584" cy="2371619"/>
          </a:xfrm>
          <a:prstGeom prst="rect">
            <a:avLst/>
          </a:prstGeom>
        </p:spPr>
      </p:pic>
      <p:pic>
        <p:nvPicPr>
          <p:cNvPr id="9" name="图片 8">
            <a:extLst>
              <a:ext uri="{FF2B5EF4-FFF2-40B4-BE49-F238E27FC236}">
                <a16:creationId xmlns:a16="http://schemas.microsoft.com/office/drawing/2014/main" id="{9D77F901-E281-3C7C-B80D-24F103C89144}"/>
              </a:ext>
            </a:extLst>
          </p:cNvPr>
          <p:cNvPicPr>
            <a:picLocks noChangeAspect="1"/>
          </p:cNvPicPr>
          <p:nvPr/>
        </p:nvPicPr>
        <p:blipFill>
          <a:blip r:embed="rId3"/>
          <a:stretch>
            <a:fillRect/>
          </a:stretch>
        </p:blipFill>
        <p:spPr>
          <a:xfrm>
            <a:off x="5028921" y="3903233"/>
            <a:ext cx="6356581" cy="2371618"/>
          </a:xfrm>
          <a:prstGeom prst="rect">
            <a:avLst/>
          </a:prstGeom>
        </p:spPr>
      </p:pic>
    </p:spTree>
    <p:extLst>
      <p:ext uri="{BB962C8B-B14F-4D97-AF65-F5344CB8AC3E}">
        <p14:creationId xmlns:p14="http://schemas.microsoft.com/office/powerpoint/2010/main" val="230560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第三步：编辑注入代码</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6002B4DA-DF5A-D442-B3ED-AB9559E6E6B5}"/>
              </a:ext>
            </a:extLst>
          </p:cNvPr>
          <p:cNvSpPr/>
          <p:nvPr/>
        </p:nvSpPr>
        <p:spPr>
          <a:xfrm>
            <a:off x="773943" y="1052513"/>
            <a:ext cx="3891034"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EB6B0D-3986-8D15-5645-312D6B1B3814}"/>
              </a:ext>
            </a:extLst>
          </p:cNvPr>
          <p:cNvSpPr txBox="1"/>
          <p:nvPr/>
        </p:nvSpPr>
        <p:spPr>
          <a:xfrm>
            <a:off x="839416" y="1123525"/>
            <a:ext cx="374441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用相同的方法，在“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 Inject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”后边（</a:t>
            </a:r>
            <a:r>
              <a:rPr kumimoji="1" lang="zh-CN" altLang="en-US" sz="2000" dirty="0">
                <a:latin typeface="Microsoft YaHei" panose="020B0503020204020204" pitchFamily="34" charset="-122"/>
                <a:ea typeface="Microsoft YaHei" panose="020B0503020204020204" pitchFamily="34" charset="-122"/>
              </a:rPr>
              <a:t>间隔一个字节，这里是</a:t>
            </a:r>
            <a:r>
              <a:rPr kumimoji="1" lang="en-US" altLang="zh-CN" sz="2000" dirty="0">
                <a:latin typeface="Microsoft YaHei" panose="020B0503020204020204" pitchFamily="34" charset="-122"/>
                <a:ea typeface="Microsoft YaHei" panose="020B0503020204020204" pitchFamily="34" charset="-122"/>
              </a:rPr>
              <a:t>0x1004A9B</a:t>
            </a:r>
            <a:r>
              <a:rPr kumimoji="1" lang="zh-CN" altLang="en-US" sz="2000" dirty="0">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，再加入另外一条语句“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You are Injected!”</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pic>
        <p:nvPicPr>
          <p:cNvPr id="7" name="图片 6">
            <a:extLst>
              <a:ext uri="{FF2B5EF4-FFF2-40B4-BE49-F238E27FC236}">
                <a16:creationId xmlns:a16="http://schemas.microsoft.com/office/drawing/2014/main" id="{07C45706-B5F9-4CE9-B8BB-8B5F29A916CB}"/>
              </a:ext>
            </a:extLst>
          </p:cNvPr>
          <p:cNvPicPr>
            <a:picLocks noChangeAspect="1"/>
          </p:cNvPicPr>
          <p:nvPr/>
        </p:nvPicPr>
        <p:blipFill>
          <a:blip r:embed="rId2"/>
          <a:stretch>
            <a:fillRect/>
          </a:stretch>
        </p:blipFill>
        <p:spPr>
          <a:xfrm>
            <a:off x="4871864" y="1916832"/>
            <a:ext cx="6480720" cy="3598838"/>
          </a:xfrm>
          <a:prstGeom prst="rect">
            <a:avLst/>
          </a:prstGeom>
        </p:spPr>
      </p:pic>
    </p:spTree>
    <p:extLst>
      <p:ext uri="{BB962C8B-B14F-4D97-AF65-F5344CB8AC3E}">
        <p14:creationId xmlns:p14="http://schemas.microsoft.com/office/powerpoint/2010/main" val="3845102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第三步：编辑注入内容</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6002B4DA-DF5A-D442-B3ED-AB9559E6E6B5}"/>
              </a:ext>
            </a:extLst>
          </p:cNvPr>
          <p:cNvSpPr/>
          <p:nvPr/>
        </p:nvSpPr>
        <p:spPr>
          <a:xfrm>
            <a:off x="773943" y="1052513"/>
            <a:ext cx="3891034"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EB6B0D-3986-8D15-5645-312D6B1B3814}"/>
              </a:ext>
            </a:extLst>
          </p:cNvPr>
          <p:cNvSpPr txBox="1"/>
          <p:nvPr/>
        </p:nvSpPr>
        <p:spPr>
          <a:xfrm>
            <a:off x="839416" y="1123525"/>
            <a:ext cx="3744416" cy="3519681"/>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再次点击“确定”保存。</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再次按</a:t>
            </a:r>
            <a:r>
              <a:rPr kumimoji="1" lang="zh-CN" altLang="en-US" sz="2000" dirty="0">
                <a:latin typeface="Microsoft YaHei" panose="020B0503020204020204" pitchFamily="34" charset="-122"/>
                <a:ea typeface="Microsoft YaHei" panose="020B0503020204020204" pitchFamily="34" charset="-122"/>
              </a:rPr>
              <a:t>快捷键</a:t>
            </a:r>
            <a:r>
              <a:rPr kumimoji="1" lang="en-US" altLang="zh-CN" sz="2000" dirty="0">
                <a:latin typeface="Microsoft YaHei" panose="020B0503020204020204" pitchFamily="34" charset="-122"/>
                <a:ea typeface="Microsoft YaHei" panose="020B0503020204020204" pitchFamily="34" charset="-122"/>
              </a:rPr>
              <a:t>CTRL+A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（分析），显示为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码。</a:t>
            </a:r>
          </a:p>
        </p:txBody>
      </p:sp>
      <p:pic>
        <p:nvPicPr>
          <p:cNvPr id="7" name="图片 6">
            <a:extLst>
              <a:ext uri="{FF2B5EF4-FFF2-40B4-BE49-F238E27FC236}">
                <a16:creationId xmlns:a16="http://schemas.microsoft.com/office/drawing/2014/main" id="{49E1D744-44E7-C971-11D5-7A6533F24E76}"/>
              </a:ext>
            </a:extLst>
          </p:cNvPr>
          <p:cNvPicPr>
            <a:picLocks noChangeAspect="1"/>
          </p:cNvPicPr>
          <p:nvPr/>
        </p:nvPicPr>
        <p:blipFill>
          <a:blip r:embed="rId2"/>
          <a:stretch>
            <a:fillRect/>
          </a:stretch>
        </p:blipFill>
        <p:spPr>
          <a:xfrm>
            <a:off x="5028921" y="1052512"/>
            <a:ext cx="6335838" cy="1800423"/>
          </a:xfrm>
          <a:prstGeom prst="rect">
            <a:avLst/>
          </a:prstGeom>
        </p:spPr>
      </p:pic>
      <p:pic>
        <p:nvPicPr>
          <p:cNvPr id="11" name="图片 10">
            <a:extLst>
              <a:ext uri="{FF2B5EF4-FFF2-40B4-BE49-F238E27FC236}">
                <a16:creationId xmlns:a16="http://schemas.microsoft.com/office/drawing/2014/main" id="{E1374D44-0D56-BFDA-280E-B122D9AD3C0D}"/>
              </a:ext>
            </a:extLst>
          </p:cNvPr>
          <p:cNvPicPr>
            <a:picLocks noChangeAspect="1"/>
          </p:cNvPicPr>
          <p:nvPr/>
        </p:nvPicPr>
        <p:blipFill>
          <a:blip r:embed="rId3"/>
          <a:stretch>
            <a:fillRect/>
          </a:stretch>
        </p:blipFill>
        <p:spPr>
          <a:xfrm>
            <a:off x="5028921" y="3573015"/>
            <a:ext cx="6335838" cy="1800423"/>
          </a:xfrm>
          <a:prstGeom prst="rect">
            <a:avLst/>
          </a:prstGeom>
        </p:spPr>
      </p:pic>
    </p:spTree>
    <p:extLst>
      <p:ext uri="{BB962C8B-B14F-4D97-AF65-F5344CB8AC3E}">
        <p14:creationId xmlns:p14="http://schemas.microsoft.com/office/powerpoint/2010/main" val="335232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第三步：编辑注入内容</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762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809869" y="1116921"/>
            <a:ext cx="10513168"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上面的每条语句后面都留了一行</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，这是因为</a:t>
            </a:r>
            <a:r>
              <a:rPr kumimoji="1" lang="zh-CN" altLang="en-US" sz="2000" dirty="0">
                <a:latin typeface="Microsoft YaHei" panose="020B0503020204020204" pitchFamily="34" charset="-122"/>
                <a:ea typeface="Microsoft YaHei" panose="020B0503020204020204" pitchFamily="34" charset="-122"/>
              </a:rPr>
              <a:t>字符串后面是需要结束符</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0x00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32DFC685-893E-414B-A8BF-FF4600BEA122}"/>
              </a:ext>
            </a:extLst>
          </p:cNvPr>
          <p:cNvSpPr/>
          <p:nvPr/>
        </p:nvSpPr>
        <p:spPr>
          <a:xfrm>
            <a:off x="773942" y="1916832"/>
            <a:ext cx="10651295" cy="4464496"/>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1D9221B-7ADD-B95B-79E2-BDAB4867D143}"/>
              </a:ext>
            </a:extLst>
          </p:cNvPr>
          <p:cNvSpPr txBox="1"/>
          <p:nvPr/>
        </p:nvSpPr>
        <p:spPr>
          <a:xfrm>
            <a:off x="809869" y="1981240"/>
            <a:ext cx="10513168"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接下来，构造函数调用的代码</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
        <p:nvSpPr>
          <p:cNvPr id="11" name="矩形 10">
            <a:extLst>
              <a:ext uri="{FF2B5EF4-FFF2-40B4-BE49-F238E27FC236}">
                <a16:creationId xmlns:a16="http://schemas.microsoft.com/office/drawing/2014/main" id="{D63B6ECC-0552-524D-3787-51E68BF203D3}"/>
              </a:ext>
            </a:extLst>
          </p:cNvPr>
          <p:cNvSpPr/>
          <p:nvPr/>
        </p:nvSpPr>
        <p:spPr>
          <a:xfrm>
            <a:off x="2207568" y="3068960"/>
            <a:ext cx="7776864" cy="1728192"/>
          </a:xfrm>
          <a:prstGeom prst="rect">
            <a:avLst/>
          </a:prstGeom>
          <a:noFill/>
          <a:ln w="38100" cmpd="dbl">
            <a:solidFill>
              <a:srgbClr val="0048AA"/>
            </a:solidFill>
            <a:extLst>
              <a:ext uri="{C807C97D-BFC1-408E-A445-0C87EB9F89A2}">
                <ask:lineSketchStyleProps xmlns:ask="http://schemas.microsoft.com/office/drawing/2018/sketchyshapes" sd="1219033472">
                  <a:custGeom>
                    <a:avLst/>
                    <a:gdLst>
                      <a:gd name="connsiteX0" fmla="*/ 0 w 7776864"/>
                      <a:gd name="connsiteY0" fmla="*/ 0 h 1728192"/>
                      <a:gd name="connsiteX1" fmla="*/ 520452 w 7776864"/>
                      <a:gd name="connsiteY1" fmla="*/ 0 h 1728192"/>
                      <a:gd name="connsiteX2" fmla="*/ 885366 w 7776864"/>
                      <a:gd name="connsiteY2" fmla="*/ 0 h 1728192"/>
                      <a:gd name="connsiteX3" fmla="*/ 1639124 w 7776864"/>
                      <a:gd name="connsiteY3" fmla="*/ 0 h 1728192"/>
                      <a:gd name="connsiteX4" fmla="*/ 2159575 w 7776864"/>
                      <a:gd name="connsiteY4" fmla="*/ 0 h 1728192"/>
                      <a:gd name="connsiteX5" fmla="*/ 2680027 w 7776864"/>
                      <a:gd name="connsiteY5" fmla="*/ 0 h 1728192"/>
                      <a:gd name="connsiteX6" fmla="*/ 3433785 w 7776864"/>
                      <a:gd name="connsiteY6" fmla="*/ 0 h 1728192"/>
                      <a:gd name="connsiteX7" fmla="*/ 3876468 w 7776864"/>
                      <a:gd name="connsiteY7" fmla="*/ 0 h 1728192"/>
                      <a:gd name="connsiteX8" fmla="*/ 4630225 w 7776864"/>
                      <a:gd name="connsiteY8" fmla="*/ 0 h 1728192"/>
                      <a:gd name="connsiteX9" fmla="*/ 5383983 w 7776864"/>
                      <a:gd name="connsiteY9" fmla="*/ 0 h 1728192"/>
                      <a:gd name="connsiteX10" fmla="*/ 5982203 w 7776864"/>
                      <a:gd name="connsiteY10" fmla="*/ 0 h 1728192"/>
                      <a:gd name="connsiteX11" fmla="*/ 6735961 w 7776864"/>
                      <a:gd name="connsiteY11" fmla="*/ 0 h 1728192"/>
                      <a:gd name="connsiteX12" fmla="*/ 7256412 w 7776864"/>
                      <a:gd name="connsiteY12" fmla="*/ 0 h 1728192"/>
                      <a:gd name="connsiteX13" fmla="*/ 7776864 w 7776864"/>
                      <a:gd name="connsiteY13" fmla="*/ 0 h 1728192"/>
                      <a:gd name="connsiteX14" fmla="*/ 7776864 w 7776864"/>
                      <a:gd name="connsiteY14" fmla="*/ 593346 h 1728192"/>
                      <a:gd name="connsiteX15" fmla="*/ 7776864 w 7776864"/>
                      <a:gd name="connsiteY15" fmla="*/ 1169410 h 1728192"/>
                      <a:gd name="connsiteX16" fmla="*/ 7776864 w 7776864"/>
                      <a:gd name="connsiteY16" fmla="*/ 1728192 h 1728192"/>
                      <a:gd name="connsiteX17" fmla="*/ 7100875 w 7776864"/>
                      <a:gd name="connsiteY17" fmla="*/ 1728192 h 1728192"/>
                      <a:gd name="connsiteX18" fmla="*/ 6502655 w 7776864"/>
                      <a:gd name="connsiteY18" fmla="*/ 1728192 h 1728192"/>
                      <a:gd name="connsiteX19" fmla="*/ 6137740 w 7776864"/>
                      <a:gd name="connsiteY19" fmla="*/ 1728192 h 1728192"/>
                      <a:gd name="connsiteX20" fmla="*/ 5695057 w 7776864"/>
                      <a:gd name="connsiteY20" fmla="*/ 1728192 h 1728192"/>
                      <a:gd name="connsiteX21" fmla="*/ 4941300 w 7776864"/>
                      <a:gd name="connsiteY21" fmla="*/ 1728192 h 1728192"/>
                      <a:gd name="connsiteX22" fmla="*/ 4343079 w 7776864"/>
                      <a:gd name="connsiteY22" fmla="*/ 1728192 h 1728192"/>
                      <a:gd name="connsiteX23" fmla="*/ 3900396 w 7776864"/>
                      <a:gd name="connsiteY23" fmla="*/ 1728192 h 1728192"/>
                      <a:gd name="connsiteX24" fmla="*/ 3302176 w 7776864"/>
                      <a:gd name="connsiteY24" fmla="*/ 1728192 h 1728192"/>
                      <a:gd name="connsiteX25" fmla="*/ 2937262 w 7776864"/>
                      <a:gd name="connsiteY25" fmla="*/ 1728192 h 1728192"/>
                      <a:gd name="connsiteX26" fmla="*/ 2572347 w 7776864"/>
                      <a:gd name="connsiteY26" fmla="*/ 1728192 h 1728192"/>
                      <a:gd name="connsiteX27" fmla="*/ 1974127 w 7776864"/>
                      <a:gd name="connsiteY27" fmla="*/ 1728192 h 1728192"/>
                      <a:gd name="connsiteX28" fmla="*/ 1531444 w 7776864"/>
                      <a:gd name="connsiteY28" fmla="*/ 1728192 h 1728192"/>
                      <a:gd name="connsiteX29" fmla="*/ 855455 w 7776864"/>
                      <a:gd name="connsiteY29" fmla="*/ 1728192 h 1728192"/>
                      <a:gd name="connsiteX30" fmla="*/ 0 w 7776864"/>
                      <a:gd name="connsiteY30" fmla="*/ 1728192 h 1728192"/>
                      <a:gd name="connsiteX31" fmla="*/ 0 w 7776864"/>
                      <a:gd name="connsiteY31" fmla="*/ 1134846 h 1728192"/>
                      <a:gd name="connsiteX32" fmla="*/ 0 w 7776864"/>
                      <a:gd name="connsiteY32" fmla="*/ 541500 h 1728192"/>
                      <a:gd name="connsiteX33" fmla="*/ 0 w 7776864"/>
                      <a:gd name="connsiteY33"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76864" h="1728192" extrusionOk="0">
                        <a:moveTo>
                          <a:pt x="0" y="0"/>
                        </a:moveTo>
                        <a:cubicBezTo>
                          <a:pt x="165165" y="-47216"/>
                          <a:pt x="406516" y="15005"/>
                          <a:pt x="520452" y="0"/>
                        </a:cubicBezTo>
                        <a:cubicBezTo>
                          <a:pt x="634388" y="-15005"/>
                          <a:pt x="730554" y="6725"/>
                          <a:pt x="885366" y="0"/>
                        </a:cubicBezTo>
                        <a:cubicBezTo>
                          <a:pt x="1040178" y="-6725"/>
                          <a:pt x="1314505" y="64539"/>
                          <a:pt x="1639124" y="0"/>
                        </a:cubicBezTo>
                        <a:cubicBezTo>
                          <a:pt x="1963743" y="-64539"/>
                          <a:pt x="1909072" y="10158"/>
                          <a:pt x="2159575" y="0"/>
                        </a:cubicBezTo>
                        <a:cubicBezTo>
                          <a:pt x="2410078" y="-10158"/>
                          <a:pt x="2507820" y="33773"/>
                          <a:pt x="2680027" y="0"/>
                        </a:cubicBezTo>
                        <a:cubicBezTo>
                          <a:pt x="2852234" y="-33773"/>
                          <a:pt x="3151090" y="19420"/>
                          <a:pt x="3433785" y="0"/>
                        </a:cubicBezTo>
                        <a:cubicBezTo>
                          <a:pt x="3716480" y="-19420"/>
                          <a:pt x="3742088" y="15899"/>
                          <a:pt x="3876468" y="0"/>
                        </a:cubicBezTo>
                        <a:cubicBezTo>
                          <a:pt x="4010848" y="-15899"/>
                          <a:pt x="4339310" y="12485"/>
                          <a:pt x="4630225" y="0"/>
                        </a:cubicBezTo>
                        <a:cubicBezTo>
                          <a:pt x="4921140" y="-12485"/>
                          <a:pt x="5163746" y="33575"/>
                          <a:pt x="5383983" y="0"/>
                        </a:cubicBezTo>
                        <a:cubicBezTo>
                          <a:pt x="5604220" y="-33575"/>
                          <a:pt x="5735804" y="29475"/>
                          <a:pt x="5982203" y="0"/>
                        </a:cubicBezTo>
                        <a:cubicBezTo>
                          <a:pt x="6228602" y="-29475"/>
                          <a:pt x="6360518" y="18092"/>
                          <a:pt x="6735961" y="0"/>
                        </a:cubicBezTo>
                        <a:cubicBezTo>
                          <a:pt x="7111404" y="-18092"/>
                          <a:pt x="7027521" y="32521"/>
                          <a:pt x="7256412" y="0"/>
                        </a:cubicBezTo>
                        <a:cubicBezTo>
                          <a:pt x="7485303" y="-32521"/>
                          <a:pt x="7549891" y="1435"/>
                          <a:pt x="7776864" y="0"/>
                        </a:cubicBezTo>
                        <a:cubicBezTo>
                          <a:pt x="7817593" y="129598"/>
                          <a:pt x="7771024" y="301581"/>
                          <a:pt x="7776864" y="593346"/>
                        </a:cubicBezTo>
                        <a:cubicBezTo>
                          <a:pt x="7782704" y="885111"/>
                          <a:pt x="7747867" y="1026548"/>
                          <a:pt x="7776864" y="1169410"/>
                        </a:cubicBezTo>
                        <a:cubicBezTo>
                          <a:pt x="7805861" y="1312272"/>
                          <a:pt x="7710497" y="1461466"/>
                          <a:pt x="7776864" y="1728192"/>
                        </a:cubicBezTo>
                        <a:cubicBezTo>
                          <a:pt x="7519489" y="1758099"/>
                          <a:pt x="7318133" y="1688639"/>
                          <a:pt x="7100875" y="1728192"/>
                        </a:cubicBezTo>
                        <a:cubicBezTo>
                          <a:pt x="6883617" y="1767745"/>
                          <a:pt x="6645489" y="1668407"/>
                          <a:pt x="6502655" y="1728192"/>
                        </a:cubicBezTo>
                        <a:cubicBezTo>
                          <a:pt x="6359821" y="1787977"/>
                          <a:pt x="6269762" y="1719790"/>
                          <a:pt x="6137740" y="1728192"/>
                        </a:cubicBezTo>
                        <a:cubicBezTo>
                          <a:pt x="6005719" y="1736594"/>
                          <a:pt x="5808393" y="1688016"/>
                          <a:pt x="5695057" y="1728192"/>
                        </a:cubicBezTo>
                        <a:cubicBezTo>
                          <a:pt x="5581721" y="1768368"/>
                          <a:pt x="5114000" y="1716159"/>
                          <a:pt x="4941300" y="1728192"/>
                        </a:cubicBezTo>
                        <a:cubicBezTo>
                          <a:pt x="4768600" y="1740225"/>
                          <a:pt x="4524415" y="1717078"/>
                          <a:pt x="4343079" y="1728192"/>
                        </a:cubicBezTo>
                        <a:cubicBezTo>
                          <a:pt x="4161743" y="1739306"/>
                          <a:pt x="4048364" y="1710320"/>
                          <a:pt x="3900396" y="1728192"/>
                        </a:cubicBezTo>
                        <a:cubicBezTo>
                          <a:pt x="3752428" y="1746064"/>
                          <a:pt x="3423588" y="1668504"/>
                          <a:pt x="3302176" y="1728192"/>
                        </a:cubicBezTo>
                        <a:cubicBezTo>
                          <a:pt x="3180764" y="1787880"/>
                          <a:pt x="3036068" y="1699879"/>
                          <a:pt x="2937262" y="1728192"/>
                        </a:cubicBezTo>
                        <a:cubicBezTo>
                          <a:pt x="2838456" y="1756505"/>
                          <a:pt x="2689008" y="1694933"/>
                          <a:pt x="2572347" y="1728192"/>
                        </a:cubicBezTo>
                        <a:cubicBezTo>
                          <a:pt x="2455687" y="1761451"/>
                          <a:pt x="2237097" y="1705844"/>
                          <a:pt x="1974127" y="1728192"/>
                        </a:cubicBezTo>
                        <a:cubicBezTo>
                          <a:pt x="1711157" y="1750540"/>
                          <a:pt x="1702553" y="1677702"/>
                          <a:pt x="1531444" y="1728192"/>
                        </a:cubicBezTo>
                        <a:cubicBezTo>
                          <a:pt x="1360335" y="1778682"/>
                          <a:pt x="1148781" y="1702383"/>
                          <a:pt x="855455" y="1728192"/>
                        </a:cubicBezTo>
                        <a:cubicBezTo>
                          <a:pt x="562129" y="1754001"/>
                          <a:pt x="419797" y="1628487"/>
                          <a:pt x="0" y="1728192"/>
                        </a:cubicBezTo>
                        <a:cubicBezTo>
                          <a:pt x="-53817" y="1497540"/>
                          <a:pt x="28438" y="1316268"/>
                          <a:pt x="0" y="1134846"/>
                        </a:cubicBezTo>
                        <a:cubicBezTo>
                          <a:pt x="-28438" y="953424"/>
                          <a:pt x="11194" y="778017"/>
                          <a:pt x="0" y="541500"/>
                        </a:cubicBezTo>
                        <a:cubicBezTo>
                          <a:pt x="-11194" y="304983"/>
                          <a:pt x="48704" y="12896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icrosoft YaHei" panose="020B0503020204020204" pitchFamily="34" charset="-122"/>
                <a:ea typeface="Microsoft YaHei" panose="020B0503020204020204" pitchFamily="34" charset="-122"/>
              </a:rPr>
              <a:t>push 0                      </a:t>
            </a:r>
            <a:r>
              <a:rPr lang="en-US" dirty="0">
                <a:solidFill>
                  <a:srgbClr val="00B050"/>
                </a:solidFill>
                <a:latin typeface="Microsoft YaHei" panose="020B0503020204020204" pitchFamily="34" charset="-122"/>
                <a:ea typeface="Microsoft YaHei" panose="020B0503020204020204" pitchFamily="34" charset="-122"/>
              </a:rPr>
              <a:t>// </a:t>
            </a:r>
            <a:r>
              <a:rPr lang="zh-CN" altLang="en-US" dirty="0">
                <a:solidFill>
                  <a:srgbClr val="00B050"/>
                </a:solidFill>
                <a:latin typeface="Microsoft YaHei" panose="020B0503020204020204" pitchFamily="34" charset="-122"/>
                <a:ea typeface="Microsoft YaHei" panose="020B0503020204020204" pitchFamily="34" charset="-122"/>
              </a:rPr>
              <a:t>默认风格</a:t>
            </a:r>
            <a:endParaRPr lang="en-US" altLang="zh-CN" dirty="0">
              <a:solidFill>
                <a:srgbClr val="00B050"/>
              </a:solidFill>
              <a:latin typeface="Microsoft YaHei" panose="020B0503020204020204" pitchFamily="34" charset="-122"/>
              <a:ea typeface="Microsoft YaHei" panose="020B0503020204020204" pitchFamily="34" charset="-122"/>
            </a:endParaRPr>
          </a:p>
          <a:p>
            <a:r>
              <a:rPr lang="en-US" dirty="0">
                <a:solidFill>
                  <a:schemeClr val="tx1"/>
                </a:solidFill>
                <a:latin typeface="Microsoft YaHei" panose="020B0503020204020204" pitchFamily="34" charset="-122"/>
                <a:ea typeface="Microsoft YaHei" panose="020B0503020204020204" pitchFamily="34" charset="-122"/>
              </a:rPr>
              <a:t>push 0x1004A90      </a:t>
            </a:r>
            <a:r>
              <a:rPr lang="en-US" dirty="0">
                <a:solidFill>
                  <a:srgbClr val="00B050"/>
                </a:solidFill>
                <a:latin typeface="Microsoft YaHei" panose="020B0503020204020204" pitchFamily="34" charset="-122"/>
                <a:ea typeface="Microsoft YaHei" panose="020B0503020204020204" pitchFamily="34" charset="-122"/>
              </a:rPr>
              <a:t>// </a:t>
            </a:r>
            <a:r>
              <a:rPr lang="zh-CN" altLang="en-US" dirty="0">
                <a:solidFill>
                  <a:srgbClr val="00B050"/>
                </a:solidFill>
                <a:latin typeface="Microsoft YaHei" panose="020B0503020204020204" pitchFamily="34" charset="-122"/>
                <a:ea typeface="Microsoft YaHei" panose="020B0503020204020204" pitchFamily="34" charset="-122"/>
              </a:rPr>
              <a:t>标题字符串地址，根据实际情况调整</a:t>
            </a:r>
            <a:endParaRPr lang="en-US" altLang="zh-CN" dirty="0">
              <a:solidFill>
                <a:srgbClr val="00B050"/>
              </a:solidFill>
              <a:latin typeface="Microsoft YaHei" panose="020B0503020204020204" pitchFamily="34" charset="-122"/>
              <a:ea typeface="Microsoft YaHei" panose="020B0503020204020204" pitchFamily="34" charset="-122"/>
            </a:endParaRPr>
          </a:p>
          <a:p>
            <a:r>
              <a:rPr lang="en-US" dirty="0">
                <a:solidFill>
                  <a:schemeClr val="tx1"/>
                </a:solidFill>
                <a:latin typeface="Microsoft YaHei" panose="020B0503020204020204" pitchFamily="34" charset="-122"/>
                <a:ea typeface="Microsoft YaHei" panose="020B0503020204020204" pitchFamily="34" charset="-122"/>
              </a:rPr>
              <a:t>push 0x1004A9B      </a:t>
            </a:r>
            <a:r>
              <a:rPr lang="en-US" dirty="0">
                <a:solidFill>
                  <a:srgbClr val="00B050"/>
                </a:solidFill>
                <a:latin typeface="Microsoft YaHei" panose="020B0503020204020204" pitchFamily="34" charset="-122"/>
                <a:ea typeface="Microsoft YaHei" panose="020B0503020204020204" pitchFamily="34" charset="-122"/>
              </a:rPr>
              <a:t>// </a:t>
            </a:r>
            <a:r>
              <a:rPr lang="zh-CN" altLang="en-US" dirty="0">
                <a:solidFill>
                  <a:srgbClr val="00B050"/>
                </a:solidFill>
                <a:latin typeface="Microsoft YaHei" panose="020B0503020204020204" pitchFamily="34" charset="-122"/>
                <a:ea typeface="Microsoft YaHei" panose="020B0503020204020204" pitchFamily="34" charset="-122"/>
              </a:rPr>
              <a:t>内容字符串地址，根据实际情况调整</a:t>
            </a:r>
            <a:endParaRPr lang="en-US" altLang="zh-CN" dirty="0">
              <a:solidFill>
                <a:srgbClr val="00B050"/>
              </a:solidFill>
              <a:latin typeface="Microsoft YaHei" panose="020B0503020204020204" pitchFamily="34" charset="-122"/>
              <a:ea typeface="Microsoft YaHei" panose="020B0503020204020204" pitchFamily="34" charset="-122"/>
            </a:endParaRPr>
          </a:p>
          <a:p>
            <a:r>
              <a:rPr lang="en-US" dirty="0">
                <a:solidFill>
                  <a:schemeClr val="tx1"/>
                </a:solidFill>
                <a:latin typeface="Microsoft YaHei" panose="020B0503020204020204" pitchFamily="34" charset="-122"/>
                <a:ea typeface="Microsoft YaHei" panose="020B0503020204020204" pitchFamily="34" charset="-122"/>
              </a:rPr>
              <a:t>push 0                      </a:t>
            </a:r>
            <a:r>
              <a:rPr lang="en-US" dirty="0">
                <a:solidFill>
                  <a:srgbClr val="00B050"/>
                </a:solidFill>
                <a:latin typeface="Microsoft YaHei" panose="020B0503020204020204" pitchFamily="34" charset="-122"/>
                <a:ea typeface="Microsoft YaHei" panose="020B0503020204020204" pitchFamily="34" charset="-122"/>
              </a:rPr>
              <a:t>// </a:t>
            </a:r>
            <a:r>
              <a:rPr lang="zh-CN" altLang="en-US" dirty="0">
                <a:solidFill>
                  <a:srgbClr val="00B050"/>
                </a:solidFill>
                <a:latin typeface="Microsoft YaHei" panose="020B0503020204020204" pitchFamily="34" charset="-122"/>
                <a:ea typeface="Microsoft YaHei" panose="020B0503020204020204" pitchFamily="34" charset="-122"/>
              </a:rPr>
              <a:t>窗口归属</a:t>
            </a:r>
            <a:endParaRPr lang="en-US" altLang="zh-CN" dirty="0">
              <a:solidFill>
                <a:srgbClr val="00B050"/>
              </a:solidFill>
              <a:latin typeface="Microsoft YaHei" panose="020B0503020204020204" pitchFamily="34" charset="-122"/>
              <a:ea typeface="Microsoft YaHei" panose="020B0503020204020204" pitchFamily="34" charset="-122"/>
            </a:endParaRPr>
          </a:p>
          <a:p>
            <a:r>
              <a:rPr lang="en-US" dirty="0">
                <a:solidFill>
                  <a:schemeClr val="tx1"/>
                </a:solidFill>
                <a:latin typeface="Microsoft YaHei" panose="020B0503020204020204" pitchFamily="34" charset="-122"/>
                <a:ea typeface="Microsoft YaHei" panose="020B0503020204020204" pitchFamily="34" charset="-122"/>
              </a:rPr>
              <a:t>call </a:t>
            </a:r>
            <a:r>
              <a:rPr lang="en-US" dirty="0" err="1">
                <a:solidFill>
                  <a:schemeClr val="tx1"/>
                </a:solidFill>
                <a:latin typeface="Microsoft YaHei" panose="020B0503020204020204" pitchFamily="34" charset="-122"/>
                <a:ea typeface="Microsoft YaHei" panose="020B0503020204020204" pitchFamily="34" charset="-122"/>
              </a:rPr>
              <a:t>MessageBoxA</a:t>
            </a:r>
            <a:endParaRPr lang="en-US"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005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PE</a:t>
            </a:r>
            <a:r>
              <a:rPr kumimoji="1" lang="zh-CN" altLang="en-US" sz="3200" dirty="0">
                <a:latin typeface="Microsoft YaHei" panose="020B0503020204020204" pitchFamily="34" charset="-122"/>
                <a:ea typeface="Microsoft YaHei" panose="020B0503020204020204" pitchFamily="34" charset="-122"/>
              </a:rPr>
              <a:t>文件格式</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6" cy="5762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839416" y="1125339"/>
            <a:ext cx="10369152" cy="441916"/>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文件格式把可执行文件分成若干个数据节（</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Section</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），不同的资源被存放在不同的节中。</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6CE332CB-BBAA-218E-4291-B4B3A8711911}"/>
              </a:ext>
            </a:extLst>
          </p:cNvPr>
          <p:cNvSpPr/>
          <p:nvPr/>
        </p:nvSpPr>
        <p:spPr>
          <a:xfrm>
            <a:off x="773942" y="1844824"/>
            <a:ext cx="5106158" cy="1584176"/>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99F157C-2B4A-1C9C-8655-0B154479970F}"/>
              </a:ext>
            </a:extLst>
          </p:cNvPr>
          <p:cNvSpPr txBox="1"/>
          <p:nvPr/>
        </p:nvSpPr>
        <p:spPr>
          <a:xfrm>
            <a:off x="835476" y="2476833"/>
            <a:ext cx="4983089"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由编译器产生，存放着</a:t>
            </a:r>
            <a:r>
              <a:rPr kumimoji="1" lang="zh-CN" altLang="en-US" sz="2000" dirty="0">
                <a:latin typeface="Microsoft YaHei" panose="020B0503020204020204" pitchFamily="34" charset="-122"/>
                <a:ea typeface="Microsoft YaHei" panose="020B0503020204020204" pitchFamily="34" charset="-122"/>
              </a:rPr>
              <a:t>二进制的机器代码</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，也是反汇编和调试的对象。</a:t>
            </a:r>
          </a:p>
        </p:txBody>
      </p:sp>
      <p:sp>
        <p:nvSpPr>
          <p:cNvPr id="12" name="文本框 11">
            <a:extLst>
              <a:ext uri="{FF2B5EF4-FFF2-40B4-BE49-F238E27FC236}">
                <a16:creationId xmlns:a16="http://schemas.microsoft.com/office/drawing/2014/main" id="{728DB136-1650-FF4C-8907-AED375F860A7}"/>
              </a:ext>
            </a:extLst>
          </p:cNvPr>
          <p:cNvSpPr txBox="1"/>
          <p:nvPr/>
        </p:nvSpPr>
        <p:spPr>
          <a:xfrm>
            <a:off x="839416" y="1889638"/>
            <a:ext cx="816890"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.text</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05E02D09-94B9-8EDB-4FCC-753EFE0CE9B5}"/>
              </a:ext>
            </a:extLst>
          </p:cNvPr>
          <p:cNvSpPr/>
          <p:nvPr/>
        </p:nvSpPr>
        <p:spPr>
          <a:xfrm>
            <a:off x="6324624" y="1837145"/>
            <a:ext cx="5106158" cy="1584176"/>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4830AFE-B9A7-799D-25CF-8490C49184E2}"/>
              </a:ext>
            </a:extLst>
          </p:cNvPr>
          <p:cNvSpPr txBox="1"/>
          <p:nvPr/>
        </p:nvSpPr>
        <p:spPr>
          <a:xfrm>
            <a:off x="6386158" y="2469154"/>
            <a:ext cx="4983089" cy="826637"/>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初始化的数据块</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，如宏定义、全局变量、静态变量等。</a:t>
            </a:r>
          </a:p>
        </p:txBody>
      </p:sp>
      <p:sp>
        <p:nvSpPr>
          <p:cNvPr id="17" name="文本框 16">
            <a:extLst>
              <a:ext uri="{FF2B5EF4-FFF2-40B4-BE49-F238E27FC236}">
                <a16:creationId xmlns:a16="http://schemas.microsoft.com/office/drawing/2014/main" id="{51E0EE77-DC38-0F9A-6061-05E58D58C015}"/>
              </a:ext>
            </a:extLst>
          </p:cNvPr>
          <p:cNvSpPr txBox="1"/>
          <p:nvPr/>
        </p:nvSpPr>
        <p:spPr>
          <a:xfrm>
            <a:off x="6390098" y="1881959"/>
            <a:ext cx="910827"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.data</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FE30E0F5-7749-0897-79B4-D99A2137F269}"/>
              </a:ext>
            </a:extLst>
          </p:cNvPr>
          <p:cNvSpPr/>
          <p:nvPr/>
        </p:nvSpPr>
        <p:spPr>
          <a:xfrm>
            <a:off x="773942" y="3645024"/>
            <a:ext cx="5106158" cy="1584176"/>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6FCC5BE-CE0F-41F8-170B-13CA66B6B508}"/>
              </a:ext>
            </a:extLst>
          </p:cNvPr>
          <p:cNvSpPr txBox="1"/>
          <p:nvPr/>
        </p:nvSpPr>
        <p:spPr>
          <a:xfrm>
            <a:off x="835476" y="4277033"/>
            <a:ext cx="4983089"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存放</a:t>
            </a:r>
            <a:r>
              <a:rPr kumimoji="1" lang="zh-CN" altLang="en-US" sz="2000" dirty="0">
                <a:latin typeface="Microsoft YaHei" panose="020B0503020204020204" pitchFamily="34" charset="-122"/>
                <a:ea typeface="Microsoft YaHei" panose="020B0503020204020204" pitchFamily="34" charset="-122"/>
              </a:rPr>
              <a:t>程序的资源</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，如图标、菜单等。</a:t>
            </a:r>
          </a:p>
        </p:txBody>
      </p:sp>
      <p:sp>
        <p:nvSpPr>
          <p:cNvPr id="20" name="文本框 19">
            <a:extLst>
              <a:ext uri="{FF2B5EF4-FFF2-40B4-BE49-F238E27FC236}">
                <a16:creationId xmlns:a16="http://schemas.microsoft.com/office/drawing/2014/main" id="{9C1413BD-A79A-0452-2EB7-045EC619E248}"/>
              </a:ext>
            </a:extLst>
          </p:cNvPr>
          <p:cNvSpPr txBox="1"/>
          <p:nvPr/>
        </p:nvSpPr>
        <p:spPr>
          <a:xfrm>
            <a:off x="839416" y="3689838"/>
            <a:ext cx="786882"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a:t>
            </a:r>
            <a:r>
              <a:rPr kumimoji="1" lang="en-US" altLang="zh-CN" sz="2400" dirty="0" err="1">
                <a:solidFill>
                  <a:srgbClr val="0048AA"/>
                </a:solidFill>
                <a:latin typeface="Microsoft YaHei" panose="020B0503020204020204" pitchFamily="34" charset="-122"/>
                <a:ea typeface="Microsoft YaHei" panose="020B0503020204020204" pitchFamily="34" charset="-122"/>
              </a:rPr>
              <a:t>rsrc</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2751344F-3469-7F63-15F6-A744DC2ABAEF}"/>
              </a:ext>
            </a:extLst>
          </p:cNvPr>
          <p:cNvSpPr/>
          <p:nvPr/>
        </p:nvSpPr>
        <p:spPr>
          <a:xfrm>
            <a:off x="6319080" y="3645285"/>
            <a:ext cx="5106158" cy="1584176"/>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D79CB8B8-6A31-C76B-B7D2-C5A9DBD0AC19}"/>
              </a:ext>
            </a:extLst>
          </p:cNvPr>
          <p:cNvSpPr txBox="1"/>
          <p:nvPr/>
        </p:nvSpPr>
        <p:spPr>
          <a:xfrm>
            <a:off x="6380614" y="4277294"/>
            <a:ext cx="4983089"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可执行文件所使用的动态链接库</a:t>
            </a:r>
            <a:r>
              <a:rPr kumimoji="1" lang="zh-CN" altLang="en-US" sz="2000" dirty="0">
                <a:latin typeface="Microsoft YaHei" panose="020B0503020204020204" pitchFamily="34" charset="-122"/>
                <a:ea typeface="Microsoft YaHei" panose="020B0503020204020204" pitchFamily="34" charset="-122"/>
              </a:rPr>
              <a:t>等外来函数与文件</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的信息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即输入表。</a:t>
            </a:r>
          </a:p>
        </p:txBody>
      </p:sp>
      <p:sp>
        <p:nvSpPr>
          <p:cNvPr id="23" name="文本框 22">
            <a:extLst>
              <a:ext uri="{FF2B5EF4-FFF2-40B4-BE49-F238E27FC236}">
                <a16:creationId xmlns:a16="http://schemas.microsoft.com/office/drawing/2014/main" id="{49C9E84B-44C3-2DF5-061E-725787C51F60}"/>
              </a:ext>
            </a:extLst>
          </p:cNvPr>
          <p:cNvSpPr txBox="1"/>
          <p:nvPr/>
        </p:nvSpPr>
        <p:spPr>
          <a:xfrm>
            <a:off x="6384554" y="3690099"/>
            <a:ext cx="992579"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a:t>
            </a:r>
            <a:r>
              <a:rPr kumimoji="1" lang="en-US" altLang="zh-CN" sz="2400" dirty="0" err="1">
                <a:solidFill>
                  <a:srgbClr val="0048AA"/>
                </a:solidFill>
                <a:latin typeface="Microsoft YaHei" panose="020B0503020204020204" pitchFamily="34" charset="-122"/>
                <a:ea typeface="Microsoft YaHei" panose="020B0503020204020204" pitchFamily="34" charset="-122"/>
              </a:rPr>
              <a:t>idata</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37A445B1-5057-C011-4E25-82F8BE18FCE0}"/>
              </a:ext>
            </a:extLst>
          </p:cNvPr>
          <p:cNvSpPr/>
          <p:nvPr/>
        </p:nvSpPr>
        <p:spPr>
          <a:xfrm>
            <a:off x="779486" y="5456759"/>
            <a:ext cx="10651296" cy="5762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27BEDAD-4687-51AE-39E8-090A52B56F8F}"/>
              </a:ext>
            </a:extLst>
          </p:cNvPr>
          <p:cNvSpPr txBox="1"/>
          <p:nvPr/>
        </p:nvSpPr>
        <p:spPr>
          <a:xfrm>
            <a:off x="844960" y="5529585"/>
            <a:ext cx="10369152"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除此以外，还可能出现其他自定义的节。</a:t>
            </a:r>
          </a:p>
        </p:txBody>
      </p:sp>
    </p:spTree>
    <p:extLst>
      <p:ext uri="{BB962C8B-B14F-4D97-AF65-F5344CB8AC3E}">
        <p14:creationId xmlns:p14="http://schemas.microsoft.com/office/powerpoint/2010/main" val="116538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6" grpId="0"/>
      <p:bldP spid="17" grpId="0"/>
      <p:bldP spid="19" grpId="0"/>
      <p:bldP spid="20" grpId="0"/>
      <p:bldP spid="22" grpId="0"/>
      <p:bldP spid="23"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第三步：编辑注入内容</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6002B4DA-DF5A-D442-B3ED-AB9559E6E6B5}"/>
              </a:ext>
            </a:extLst>
          </p:cNvPr>
          <p:cNvSpPr/>
          <p:nvPr/>
        </p:nvSpPr>
        <p:spPr>
          <a:xfrm>
            <a:off x="773943" y="1052513"/>
            <a:ext cx="3891034"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EB6B0D-3986-8D15-5645-312D6B1B3814}"/>
              </a:ext>
            </a:extLst>
          </p:cNvPr>
          <p:cNvSpPr txBox="1"/>
          <p:nvPr/>
        </p:nvSpPr>
        <p:spPr>
          <a:xfrm>
            <a:off x="839416" y="1123525"/>
            <a:ext cx="3744416" cy="4289123"/>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注意，</a:t>
            </a:r>
            <a:r>
              <a:rPr kumimoji="1" lang="zh-CN" altLang="en-US" sz="2000" dirty="0">
                <a:latin typeface="Microsoft YaHei" panose="020B0503020204020204" pitchFamily="34" charset="-122"/>
                <a:ea typeface="Microsoft YaHei" panose="020B0503020204020204" pitchFamily="34" charset="-122"/>
              </a:rPr>
              <a:t>直接双击要修改的当前行，就进入修改汇编代码的状态</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我们输入的汇编指令</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call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MessageBoxA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之所以后面能成功运行，也是因为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文件导输入表里已经有这个函数的入口地址了。</a:t>
            </a:r>
          </a:p>
        </p:txBody>
      </p:sp>
      <p:pic>
        <p:nvPicPr>
          <p:cNvPr id="3" name="图片 2">
            <a:extLst>
              <a:ext uri="{FF2B5EF4-FFF2-40B4-BE49-F238E27FC236}">
                <a16:creationId xmlns:a16="http://schemas.microsoft.com/office/drawing/2014/main" id="{87A1C788-7F27-4445-1095-51C40139A931}"/>
              </a:ext>
            </a:extLst>
          </p:cNvPr>
          <p:cNvPicPr>
            <a:picLocks noChangeAspect="1"/>
          </p:cNvPicPr>
          <p:nvPr/>
        </p:nvPicPr>
        <p:blipFill>
          <a:blip r:embed="rId2"/>
          <a:stretch>
            <a:fillRect/>
          </a:stretch>
        </p:blipFill>
        <p:spPr>
          <a:xfrm>
            <a:off x="5028921" y="1052512"/>
            <a:ext cx="6323663" cy="2171957"/>
          </a:xfrm>
          <a:prstGeom prst="rect">
            <a:avLst/>
          </a:prstGeom>
        </p:spPr>
      </p:pic>
      <p:pic>
        <p:nvPicPr>
          <p:cNvPr id="9" name="图片 8">
            <a:extLst>
              <a:ext uri="{FF2B5EF4-FFF2-40B4-BE49-F238E27FC236}">
                <a16:creationId xmlns:a16="http://schemas.microsoft.com/office/drawing/2014/main" id="{C570ECED-97FD-0D3A-6AF4-FD3D0BED826F}"/>
              </a:ext>
            </a:extLst>
          </p:cNvPr>
          <p:cNvPicPr>
            <a:picLocks noChangeAspect="1"/>
          </p:cNvPicPr>
          <p:nvPr/>
        </p:nvPicPr>
        <p:blipFill>
          <a:blip r:embed="rId3"/>
          <a:stretch>
            <a:fillRect/>
          </a:stretch>
        </p:blipFill>
        <p:spPr>
          <a:xfrm>
            <a:off x="5028922" y="3610452"/>
            <a:ext cx="6389136" cy="1639783"/>
          </a:xfrm>
          <a:prstGeom prst="rect">
            <a:avLst/>
          </a:prstGeom>
        </p:spPr>
      </p:pic>
    </p:spTree>
    <p:extLst>
      <p:ext uri="{BB962C8B-B14F-4D97-AF65-F5344CB8AC3E}">
        <p14:creationId xmlns:p14="http://schemas.microsoft.com/office/powerpoint/2010/main" val="213509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第四步：挂接代码及完成跳转</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6002B4DA-DF5A-D442-B3ED-AB9559E6E6B5}"/>
              </a:ext>
            </a:extLst>
          </p:cNvPr>
          <p:cNvSpPr/>
          <p:nvPr/>
        </p:nvSpPr>
        <p:spPr>
          <a:xfrm>
            <a:off x="773942" y="1052513"/>
            <a:ext cx="10651296" cy="1368375"/>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EB6B0D-3986-8D15-5645-312D6B1B3814}"/>
              </a:ext>
            </a:extLst>
          </p:cNvPr>
          <p:cNvSpPr txBox="1"/>
          <p:nvPr/>
        </p:nvSpPr>
        <p:spPr>
          <a:xfrm>
            <a:off x="839416" y="1123525"/>
            <a:ext cx="10441160" cy="121135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继续输入一条指令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jmp</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0x01003E21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这条指令的意思是我们运行完注入的弹出对话框之后，会跳转到原来的这个</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文件的入口点继续运行。</a:t>
            </a:r>
          </a:p>
        </p:txBody>
      </p:sp>
      <p:pic>
        <p:nvPicPr>
          <p:cNvPr id="7" name="图片 6">
            <a:extLst>
              <a:ext uri="{FF2B5EF4-FFF2-40B4-BE49-F238E27FC236}">
                <a16:creationId xmlns:a16="http://schemas.microsoft.com/office/drawing/2014/main" id="{AF375701-0AFC-640B-A106-9302718759C1}"/>
              </a:ext>
            </a:extLst>
          </p:cNvPr>
          <p:cNvPicPr>
            <a:picLocks noChangeAspect="1"/>
          </p:cNvPicPr>
          <p:nvPr/>
        </p:nvPicPr>
        <p:blipFill>
          <a:blip r:embed="rId2"/>
          <a:stretch>
            <a:fillRect/>
          </a:stretch>
        </p:blipFill>
        <p:spPr>
          <a:xfrm>
            <a:off x="1271464" y="2636911"/>
            <a:ext cx="9649072" cy="3712751"/>
          </a:xfrm>
          <a:prstGeom prst="rect">
            <a:avLst/>
          </a:prstGeom>
        </p:spPr>
      </p:pic>
    </p:spTree>
    <p:extLst>
      <p:ext uri="{BB962C8B-B14F-4D97-AF65-F5344CB8AC3E}">
        <p14:creationId xmlns:p14="http://schemas.microsoft.com/office/powerpoint/2010/main" val="706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第四步：挂接代码及完成跳转</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6"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保存文件</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06792"/>
            <a:ext cx="10369152" cy="351961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需要注意的是，上述修改是在原始文件副本里修改的，如果要保存修改，需要做到以下两点：</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）在代码空白区域右击，在弹出的快捷菜单中选择“保存到可执行文件</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sym typeface="Wingdings" panose="05000000000000000000" pitchFamily="2" charset="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所有修改的”，会弹出一个对话框，包含所有修改后的代码；</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2</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）在这个对话框空白处继续右击“保存</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sym typeface="Wingdings" panose="05000000000000000000" pitchFamily="2" charset="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保存文件”，弹出保存文件的界面，在这个里面选择保存类型为“可执行文件或</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，输入新的文件名，比如</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winmine1.exe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，点保存即可。</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到此，文件修改完毕，但是如果直接运行这个扫雷程序，并没有发生任何变化。 </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因为我们只是编辑了一段代码，只有这些代码被运行了才算真正被注入。</a:t>
            </a:r>
          </a:p>
        </p:txBody>
      </p:sp>
    </p:spTree>
    <p:extLst>
      <p:ext uri="{BB962C8B-B14F-4D97-AF65-F5344CB8AC3E}">
        <p14:creationId xmlns:p14="http://schemas.microsoft.com/office/powerpoint/2010/main" val="2436324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第四步：挂接代码及完成跳转</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6"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233910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修改程序入口点</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06792"/>
            <a:ext cx="10369152" cy="826573"/>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利用</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LordPE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程序，更改程序入口点为注入的程序的起始位置，即编辑的代码段的</a:t>
            </a:r>
            <a:r>
              <a:rPr kumimoji="1" lang="zh-CN" altLang="en-US" sz="2000" dirty="0">
                <a:latin typeface="Microsoft YaHei" panose="020B0503020204020204" pitchFamily="34" charset="-122"/>
                <a:ea typeface="Microsoft YaHei" panose="020B0503020204020204" pitchFamily="34" charset="-122"/>
              </a:rPr>
              <a:t>第一个</a:t>
            </a:r>
            <a:r>
              <a:rPr kumimoji="1" lang="en-US" altLang="zh-CN" sz="2000" dirty="0">
                <a:latin typeface="Microsoft YaHei" panose="020B0503020204020204" pitchFamily="34" charset="-122"/>
                <a:ea typeface="Microsoft YaHei" panose="020B0503020204020204" pitchFamily="34" charset="-122"/>
              </a:rPr>
              <a:t>push 0</a:t>
            </a:r>
            <a:r>
              <a:rPr kumimoji="1" lang="zh-CN" altLang="en-US" sz="2000" dirty="0">
                <a:latin typeface="Microsoft YaHei" panose="020B0503020204020204" pitchFamily="34" charset="-122"/>
                <a:ea typeface="Microsoft YaHei" panose="020B0503020204020204" pitchFamily="34" charset="-122"/>
              </a:rPr>
              <a:t>的位置，</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地址为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0x01004AAE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，因此只需要更改相对虚拟地址为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0x4AAE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即可。</a:t>
            </a:r>
          </a:p>
        </p:txBody>
      </p:sp>
      <p:pic>
        <p:nvPicPr>
          <p:cNvPr id="3" name="图片 2">
            <a:extLst>
              <a:ext uri="{FF2B5EF4-FFF2-40B4-BE49-F238E27FC236}">
                <a16:creationId xmlns:a16="http://schemas.microsoft.com/office/drawing/2014/main" id="{81382688-80C8-B7C9-7C6F-9DC6AA1790B6}"/>
              </a:ext>
            </a:extLst>
          </p:cNvPr>
          <p:cNvPicPr>
            <a:picLocks noChangeAspect="1"/>
          </p:cNvPicPr>
          <p:nvPr/>
        </p:nvPicPr>
        <p:blipFill>
          <a:blip r:embed="rId2"/>
          <a:stretch>
            <a:fillRect/>
          </a:stretch>
        </p:blipFill>
        <p:spPr>
          <a:xfrm>
            <a:off x="2403355" y="2706109"/>
            <a:ext cx="7385289" cy="3429872"/>
          </a:xfrm>
          <a:prstGeom prst="rect">
            <a:avLst/>
          </a:prstGeom>
        </p:spPr>
      </p:pic>
    </p:spTree>
    <p:extLst>
      <p:ext uri="{BB962C8B-B14F-4D97-AF65-F5344CB8AC3E}">
        <p14:creationId xmlns:p14="http://schemas.microsoft.com/office/powerpoint/2010/main" val="82483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第四步：挂接代码及完成跳转</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6"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运行</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12333"/>
            <a:ext cx="10369152"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保存后运行，可以看到先弹出对话框，单击确定后才出现扫雷程序。</a:t>
            </a:r>
          </a:p>
        </p:txBody>
      </p:sp>
      <p:pic>
        <p:nvPicPr>
          <p:cNvPr id="9" name="图片 8">
            <a:extLst>
              <a:ext uri="{FF2B5EF4-FFF2-40B4-BE49-F238E27FC236}">
                <a16:creationId xmlns:a16="http://schemas.microsoft.com/office/drawing/2014/main" id="{E01C1A6D-456D-655C-52CE-350AEE153424}"/>
              </a:ext>
            </a:extLst>
          </p:cNvPr>
          <p:cNvPicPr>
            <a:picLocks noChangeAspect="1"/>
          </p:cNvPicPr>
          <p:nvPr/>
        </p:nvPicPr>
        <p:blipFill>
          <a:blip r:embed="rId2"/>
          <a:stretch>
            <a:fillRect/>
          </a:stretch>
        </p:blipFill>
        <p:spPr>
          <a:xfrm>
            <a:off x="3863752" y="3429000"/>
            <a:ext cx="1409772" cy="1371670"/>
          </a:xfrm>
          <a:prstGeom prst="rect">
            <a:avLst/>
          </a:prstGeom>
        </p:spPr>
      </p:pic>
      <p:pic>
        <p:nvPicPr>
          <p:cNvPr id="11" name="图片 10">
            <a:extLst>
              <a:ext uri="{FF2B5EF4-FFF2-40B4-BE49-F238E27FC236}">
                <a16:creationId xmlns:a16="http://schemas.microsoft.com/office/drawing/2014/main" id="{79604A7E-758D-E5BC-6990-F68BD0C7490F}"/>
              </a:ext>
            </a:extLst>
          </p:cNvPr>
          <p:cNvPicPr>
            <a:picLocks noChangeAspect="1"/>
          </p:cNvPicPr>
          <p:nvPr/>
        </p:nvPicPr>
        <p:blipFill>
          <a:blip r:embed="rId3"/>
          <a:stretch>
            <a:fillRect/>
          </a:stretch>
        </p:blipFill>
        <p:spPr>
          <a:xfrm>
            <a:off x="6600056" y="2514066"/>
            <a:ext cx="2171812" cy="3327571"/>
          </a:xfrm>
          <a:prstGeom prst="rect">
            <a:avLst/>
          </a:prstGeom>
        </p:spPr>
      </p:pic>
    </p:spTree>
    <p:extLst>
      <p:ext uri="{BB962C8B-B14F-4D97-AF65-F5344CB8AC3E}">
        <p14:creationId xmlns:p14="http://schemas.microsoft.com/office/powerpoint/2010/main" val="199394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05</a:t>
            </a:r>
            <a:r>
              <a:rPr kumimoji="1" lang="zh-CN" altLang="en-US" sz="6000" dirty="0">
                <a:solidFill>
                  <a:schemeClr val="bg1"/>
                </a:solidFill>
                <a:latin typeface="Microsoft YaHei" panose="020B0503020204020204" pitchFamily="34" charset="-122"/>
                <a:ea typeface="Microsoft YaHei" panose="020B0503020204020204" pitchFamily="34" charset="-122"/>
              </a:rPr>
              <a:t>   软件破解实验</a:t>
            </a:r>
          </a:p>
        </p:txBody>
      </p:sp>
    </p:spTree>
    <p:extLst>
      <p:ext uri="{BB962C8B-B14F-4D97-AF65-F5344CB8AC3E}">
        <p14:creationId xmlns:p14="http://schemas.microsoft.com/office/powerpoint/2010/main" val="1175102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实验内容</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6002B4DA-DF5A-D442-B3ED-AB9559E6E6B5}"/>
              </a:ext>
            </a:extLst>
          </p:cNvPr>
          <p:cNvSpPr/>
          <p:nvPr/>
        </p:nvSpPr>
        <p:spPr>
          <a:xfrm>
            <a:off x="773943" y="1052513"/>
            <a:ext cx="3891034"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EB6B0D-3986-8D15-5645-312D6B1B3814}"/>
              </a:ext>
            </a:extLst>
          </p:cNvPr>
          <p:cNvSpPr txBox="1"/>
          <p:nvPr/>
        </p:nvSpPr>
        <p:spPr>
          <a:xfrm>
            <a:off x="839416" y="1123525"/>
            <a:ext cx="3744416" cy="1211294"/>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针对一个简单的密码验证程序，学习如何使用两种方式进行破解。</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破解需要使用</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OllyDbg</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程序。</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CF77D6E8-E761-78E0-3234-5AC33AC79990}"/>
              </a:ext>
            </a:extLst>
          </p:cNvPr>
          <p:cNvPicPr>
            <a:picLocks noChangeAspect="1"/>
          </p:cNvPicPr>
          <p:nvPr/>
        </p:nvPicPr>
        <p:blipFill>
          <a:blip r:embed="rId2"/>
          <a:stretch>
            <a:fillRect/>
          </a:stretch>
        </p:blipFill>
        <p:spPr>
          <a:xfrm>
            <a:off x="5015880" y="1721307"/>
            <a:ext cx="6618282" cy="3918623"/>
          </a:xfrm>
          <a:prstGeom prst="rect">
            <a:avLst/>
          </a:prstGeom>
        </p:spPr>
      </p:pic>
    </p:spTree>
    <p:extLst>
      <p:ext uri="{BB962C8B-B14F-4D97-AF65-F5344CB8AC3E}">
        <p14:creationId xmlns:p14="http://schemas.microsoft.com/office/powerpoint/2010/main" val="4105566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实验内容</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FEA0D78-1385-719C-4EF9-069CC2B7058E}"/>
              </a:ext>
            </a:extLst>
          </p:cNvPr>
          <p:cNvSpPr txBox="1"/>
          <p:nvPr/>
        </p:nvSpPr>
        <p:spPr>
          <a:xfrm>
            <a:off x="6306308" y="1158396"/>
            <a:ext cx="5111749" cy="4801314"/>
          </a:xfrm>
          <a:prstGeom prst="rect">
            <a:avLst/>
          </a:prstGeom>
          <a:noFill/>
        </p:spPr>
        <p:txBody>
          <a:bodyPr wrap="square" rtlCol="0">
            <a:spAutoFit/>
          </a:bodyPr>
          <a:lstStyle/>
          <a:p>
            <a:r>
              <a:rPr lang="en-US" dirty="0">
                <a:solidFill>
                  <a:srgbClr val="0000FF"/>
                </a:solidFill>
                <a:latin typeface="Menlo"/>
              </a:rPr>
              <a:t>void</a:t>
            </a:r>
            <a:r>
              <a:rPr lang="en-US" dirty="0">
                <a:solidFill>
                  <a:srgbClr val="000000"/>
                </a:solidFill>
                <a:latin typeface="Menlo"/>
              </a:rPr>
              <a:t> main(){</a:t>
            </a:r>
          </a:p>
          <a:p>
            <a:r>
              <a:rPr lang="en-US" dirty="0">
                <a:solidFill>
                  <a:srgbClr val="0000FF"/>
                </a:solidFill>
                <a:latin typeface="Menlo"/>
              </a:rPr>
              <a:t>    bool</a:t>
            </a:r>
            <a:r>
              <a:rPr lang="en-US" dirty="0">
                <a:solidFill>
                  <a:srgbClr val="000000"/>
                </a:solidFill>
                <a:latin typeface="Menlo"/>
              </a:rPr>
              <a:t> </a:t>
            </a:r>
            <a:r>
              <a:rPr lang="en-US" dirty="0" err="1">
                <a:solidFill>
                  <a:srgbClr val="000000"/>
                </a:solidFill>
                <a:latin typeface="Menlo"/>
              </a:rPr>
              <a:t>bFlag</a:t>
            </a:r>
            <a:r>
              <a:rPr lang="en-US" dirty="0">
                <a:solidFill>
                  <a:srgbClr val="000000"/>
                </a:solidFill>
                <a:latin typeface="Menlo"/>
              </a:rPr>
              <a:t>;</a:t>
            </a:r>
          </a:p>
          <a:p>
            <a:r>
              <a:rPr lang="en-US" dirty="0">
                <a:solidFill>
                  <a:srgbClr val="0000FF"/>
                </a:solidFill>
                <a:latin typeface="Menlo"/>
              </a:rPr>
              <a:t>    char</a:t>
            </a:r>
            <a:r>
              <a:rPr lang="en-US" dirty="0">
                <a:solidFill>
                  <a:srgbClr val="000000"/>
                </a:solidFill>
                <a:latin typeface="Menlo"/>
              </a:rPr>
              <a:t> </a:t>
            </a:r>
            <a:r>
              <a:rPr lang="en-US" dirty="0" err="1">
                <a:solidFill>
                  <a:srgbClr val="000000"/>
                </a:solidFill>
                <a:latin typeface="Menlo"/>
              </a:rPr>
              <a:t>pwd</a:t>
            </a:r>
            <a:r>
              <a:rPr lang="en-US" dirty="0">
                <a:solidFill>
                  <a:srgbClr val="000000"/>
                </a:solidFill>
                <a:latin typeface="Menlo"/>
              </a:rPr>
              <a:t>[</a:t>
            </a:r>
            <a:r>
              <a:rPr lang="en-US" dirty="0">
                <a:solidFill>
                  <a:srgbClr val="098658"/>
                </a:solidFill>
                <a:latin typeface="Menlo"/>
              </a:rPr>
              <a:t>1024</a:t>
            </a:r>
            <a:r>
              <a:rPr lang="en-US" dirty="0">
                <a:solidFill>
                  <a:srgbClr val="000000"/>
                </a:solidFill>
                <a:latin typeface="Menlo"/>
              </a:rPr>
              <a:t>];</a:t>
            </a:r>
          </a:p>
          <a:p>
            <a:r>
              <a:rPr lang="en-US" dirty="0">
                <a:solidFill>
                  <a:srgbClr val="000000"/>
                </a:solidFill>
                <a:latin typeface="Menlo"/>
              </a:rPr>
              <a:t>    </a:t>
            </a:r>
            <a:r>
              <a:rPr lang="en-US" dirty="0" err="1">
                <a:solidFill>
                  <a:srgbClr val="000000"/>
                </a:solidFill>
                <a:latin typeface="Menlo"/>
              </a:rPr>
              <a:t>printf</a:t>
            </a:r>
            <a:r>
              <a:rPr lang="en-US" dirty="0">
                <a:solidFill>
                  <a:srgbClr val="000000"/>
                </a:solidFill>
                <a:latin typeface="Menlo"/>
              </a:rPr>
              <a:t>(</a:t>
            </a:r>
            <a:r>
              <a:rPr lang="en-US" dirty="0">
                <a:solidFill>
                  <a:srgbClr val="A31515"/>
                </a:solidFill>
                <a:latin typeface="Menlo"/>
              </a:rPr>
              <a:t>"please input your password:\n"</a:t>
            </a:r>
            <a:r>
              <a:rPr lang="en-US" dirty="0">
                <a:solidFill>
                  <a:srgbClr val="000000"/>
                </a:solidFill>
                <a:latin typeface="Menlo"/>
              </a:rPr>
              <a:t>);</a:t>
            </a:r>
          </a:p>
          <a:p>
            <a:r>
              <a:rPr lang="en-US" dirty="0">
                <a:solidFill>
                  <a:srgbClr val="0000FF"/>
                </a:solidFill>
                <a:latin typeface="Menlo"/>
              </a:rPr>
              <a:t>   while</a:t>
            </a:r>
            <a:r>
              <a:rPr lang="en-US" dirty="0">
                <a:solidFill>
                  <a:srgbClr val="000000"/>
                </a:solidFill>
                <a:latin typeface="Menlo"/>
              </a:rPr>
              <a:t> (</a:t>
            </a:r>
            <a:r>
              <a:rPr lang="en-US" dirty="0">
                <a:solidFill>
                  <a:srgbClr val="098658"/>
                </a:solidFill>
                <a:latin typeface="Menlo"/>
              </a:rPr>
              <a:t>1</a:t>
            </a:r>
            <a:r>
              <a:rPr lang="en-US" dirty="0">
                <a:solidFill>
                  <a:srgbClr val="000000"/>
                </a:solidFill>
                <a:latin typeface="Menlo"/>
              </a:rPr>
              <a:t>){</a:t>
            </a:r>
          </a:p>
          <a:p>
            <a:r>
              <a:rPr lang="en-US" dirty="0">
                <a:solidFill>
                  <a:srgbClr val="000000"/>
                </a:solidFill>
                <a:latin typeface="Menlo"/>
              </a:rPr>
              <a:t>      </a:t>
            </a:r>
            <a:r>
              <a:rPr lang="en-US" dirty="0" err="1">
                <a:solidFill>
                  <a:srgbClr val="000000"/>
                </a:solidFill>
                <a:latin typeface="Menlo"/>
              </a:rPr>
              <a:t>scanf</a:t>
            </a:r>
            <a:r>
              <a:rPr lang="en-US" dirty="0">
                <a:solidFill>
                  <a:srgbClr val="000000"/>
                </a:solidFill>
                <a:latin typeface="Menlo"/>
              </a:rPr>
              <a:t>(</a:t>
            </a:r>
            <a:r>
              <a:rPr lang="en-US" dirty="0">
                <a:solidFill>
                  <a:srgbClr val="A31515"/>
                </a:solidFill>
                <a:latin typeface="Menlo"/>
              </a:rPr>
              <a:t>"%s"</a:t>
            </a:r>
            <a:r>
              <a:rPr lang="en-US" dirty="0">
                <a:solidFill>
                  <a:srgbClr val="000000"/>
                </a:solidFill>
                <a:latin typeface="Menlo"/>
              </a:rPr>
              <a:t>,</a:t>
            </a:r>
            <a:r>
              <a:rPr lang="en-US" dirty="0" err="1">
                <a:solidFill>
                  <a:srgbClr val="000000"/>
                </a:solidFill>
                <a:latin typeface="Menlo"/>
              </a:rPr>
              <a:t>pwd</a:t>
            </a:r>
            <a:r>
              <a:rPr lang="en-US" dirty="0">
                <a:solidFill>
                  <a:srgbClr val="000000"/>
                </a:solidFill>
                <a:latin typeface="Menlo"/>
              </a:rPr>
              <a:t>);</a:t>
            </a:r>
          </a:p>
          <a:p>
            <a:r>
              <a:rPr lang="en-US" dirty="0">
                <a:solidFill>
                  <a:srgbClr val="000000"/>
                </a:solidFill>
                <a:latin typeface="Menlo"/>
              </a:rPr>
              <a:t>      </a:t>
            </a:r>
            <a:r>
              <a:rPr lang="en-US" dirty="0" err="1">
                <a:solidFill>
                  <a:srgbClr val="000000"/>
                </a:solidFill>
                <a:latin typeface="Menlo"/>
              </a:rPr>
              <a:t>bFlag</a:t>
            </a:r>
            <a:r>
              <a:rPr lang="en-US" dirty="0">
                <a:solidFill>
                  <a:srgbClr val="000000"/>
                </a:solidFill>
                <a:latin typeface="Menlo"/>
              </a:rPr>
              <a:t>=</a:t>
            </a:r>
            <a:r>
              <a:rPr lang="en-US" dirty="0" err="1">
                <a:solidFill>
                  <a:srgbClr val="000000"/>
                </a:solidFill>
                <a:latin typeface="Menlo"/>
              </a:rPr>
              <a:t>verifyPwd</a:t>
            </a:r>
            <a:r>
              <a:rPr lang="en-US" dirty="0">
                <a:solidFill>
                  <a:srgbClr val="000000"/>
                </a:solidFill>
                <a:latin typeface="Menlo"/>
              </a:rPr>
              <a:t>(</a:t>
            </a:r>
            <a:r>
              <a:rPr lang="en-US" dirty="0" err="1">
                <a:solidFill>
                  <a:srgbClr val="000000"/>
                </a:solidFill>
                <a:latin typeface="Menlo"/>
              </a:rPr>
              <a:t>pwd</a:t>
            </a:r>
            <a:r>
              <a:rPr lang="en-US" dirty="0">
                <a:solidFill>
                  <a:srgbClr val="000000"/>
                </a:solidFill>
                <a:latin typeface="Menlo"/>
              </a:rPr>
              <a:t>);</a:t>
            </a:r>
          </a:p>
          <a:p>
            <a:r>
              <a:rPr lang="en-US" dirty="0">
                <a:solidFill>
                  <a:srgbClr val="0000FF"/>
                </a:solidFill>
                <a:latin typeface="Menlo"/>
              </a:rPr>
              <a:t>      if</a:t>
            </a:r>
            <a:r>
              <a:rPr lang="en-US" dirty="0">
                <a:solidFill>
                  <a:srgbClr val="000000"/>
                </a:solidFill>
                <a:latin typeface="Menlo"/>
              </a:rPr>
              <a:t> (</a:t>
            </a:r>
            <a:r>
              <a:rPr lang="en-US" dirty="0" err="1">
                <a:solidFill>
                  <a:srgbClr val="000000"/>
                </a:solidFill>
                <a:latin typeface="Menlo"/>
              </a:rPr>
              <a:t>bFlag</a:t>
            </a:r>
            <a:r>
              <a:rPr lang="en-US" dirty="0">
                <a:solidFill>
                  <a:srgbClr val="000000"/>
                </a:solidFill>
                <a:latin typeface="Menlo"/>
              </a:rPr>
              <a:t>){</a:t>
            </a:r>
          </a:p>
          <a:p>
            <a:r>
              <a:rPr lang="en-US" dirty="0">
                <a:solidFill>
                  <a:srgbClr val="000000"/>
                </a:solidFill>
                <a:latin typeface="Menlo"/>
              </a:rPr>
              <a:t>         </a:t>
            </a:r>
            <a:r>
              <a:rPr lang="en-US" dirty="0" err="1">
                <a:solidFill>
                  <a:srgbClr val="000000"/>
                </a:solidFill>
                <a:latin typeface="Menlo"/>
              </a:rPr>
              <a:t>printf</a:t>
            </a:r>
            <a:r>
              <a:rPr lang="en-US" dirty="0">
                <a:solidFill>
                  <a:srgbClr val="000000"/>
                </a:solidFill>
                <a:latin typeface="Menlo"/>
              </a:rPr>
              <a:t>(</a:t>
            </a:r>
            <a:r>
              <a:rPr lang="en-US" dirty="0">
                <a:solidFill>
                  <a:srgbClr val="A31515"/>
                </a:solidFill>
                <a:latin typeface="Menlo"/>
              </a:rPr>
              <a:t>"passed\n"</a:t>
            </a:r>
            <a:r>
              <a:rPr lang="en-US" dirty="0">
                <a:solidFill>
                  <a:srgbClr val="000000"/>
                </a:solidFill>
                <a:latin typeface="Menlo"/>
              </a:rPr>
              <a:t>);</a:t>
            </a:r>
          </a:p>
          <a:p>
            <a:r>
              <a:rPr lang="en-US" dirty="0">
                <a:solidFill>
                  <a:srgbClr val="0000FF"/>
                </a:solidFill>
                <a:latin typeface="Menlo"/>
              </a:rPr>
              <a:t>         break</a:t>
            </a:r>
            <a:r>
              <a:rPr lang="en-US" dirty="0">
                <a:solidFill>
                  <a:srgbClr val="000000"/>
                </a:solidFill>
                <a:latin typeface="Menlo"/>
              </a:rPr>
              <a:t>;</a:t>
            </a:r>
          </a:p>
          <a:p>
            <a:r>
              <a:rPr lang="en-US" dirty="0">
                <a:solidFill>
                  <a:srgbClr val="000000"/>
                </a:solidFill>
                <a:latin typeface="Menlo"/>
              </a:rPr>
              <a:t>      }</a:t>
            </a:r>
            <a:r>
              <a:rPr lang="en-US" dirty="0">
                <a:solidFill>
                  <a:srgbClr val="0000FF"/>
                </a:solidFill>
                <a:latin typeface="Menlo"/>
              </a:rPr>
              <a:t>else</a:t>
            </a:r>
            <a:r>
              <a:rPr lang="en-US" dirty="0">
                <a:solidFill>
                  <a:srgbClr val="000000"/>
                </a:solidFill>
                <a:latin typeface="Menlo"/>
              </a:rPr>
              <a:t>{</a:t>
            </a:r>
          </a:p>
          <a:p>
            <a:r>
              <a:rPr lang="en-US" dirty="0">
                <a:solidFill>
                  <a:srgbClr val="000000"/>
                </a:solidFill>
                <a:latin typeface="Menlo"/>
              </a:rPr>
              <a:t>          </a:t>
            </a:r>
            <a:r>
              <a:rPr lang="en-US" dirty="0" err="1">
                <a:solidFill>
                  <a:srgbClr val="000000"/>
                </a:solidFill>
                <a:latin typeface="Menlo"/>
              </a:rPr>
              <a:t>printf</a:t>
            </a:r>
            <a:r>
              <a:rPr lang="en-US" dirty="0">
                <a:solidFill>
                  <a:srgbClr val="000000"/>
                </a:solidFill>
                <a:latin typeface="Menlo"/>
              </a:rPr>
              <a:t>(</a:t>
            </a:r>
            <a:r>
              <a:rPr lang="en-US" dirty="0">
                <a:solidFill>
                  <a:srgbClr val="A31515"/>
                </a:solidFill>
                <a:latin typeface="Menlo"/>
              </a:rPr>
              <a:t>"wrong password, please input again:\n"</a:t>
            </a:r>
            <a:r>
              <a:rPr lang="en-US" dirty="0">
                <a:solidFill>
                  <a:srgbClr val="000000"/>
                </a:solidFill>
                <a:latin typeface="Menlo"/>
              </a:rPr>
              <a:t>);</a:t>
            </a:r>
          </a:p>
          <a:p>
            <a:r>
              <a:rPr lang="en-US" dirty="0">
                <a:solidFill>
                  <a:srgbClr val="000000"/>
                </a:solidFill>
                <a:latin typeface="Menlo"/>
              </a:rPr>
              <a:t>      }</a:t>
            </a:r>
          </a:p>
          <a:p>
            <a:r>
              <a:rPr lang="en-US" dirty="0">
                <a:solidFill>
                  <a:srgbClr val="000000"/>
                </a:solidFill>
                <a:latin typeface="Menlo"/>
              </a:rPr>
              <a:t>   }</a:t>
            </a:r>
          </a:p>
          <a:p>
            <a:r>
              <a:rPr lang="en-US" dirty="0">
                <a:solidFill>
                  <a:srgbClr val="000000"/>
                </a:solidFill>
                <a:latin typeface="Menlo"/>
              </a:rPr>
              <a:t>}</a:t>
            </a: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917550" y="1158396"/>
            <a:ext cx="4824536" cy="3139321"/>
          </a:xfrm>
          <a:prstGeom prst="rect">
            <a:avLst/>
          </a:prstGeom>
          <a:noFill/>
        </p:spPr>
        <p:txBody>
          <a:bodyPr wrap="square" rtlCol="0">
            <a:spAutoFit/>
          </a:bodyPr>
          <a:lstStyle/>
          <a:p>
            <a:r>
              <a:rPr lang="en-US" dirty="0">
                <a:solidFill>
                  <a:srgbClr val="0000FF"/>
                </a:solidFill>
                <a:latin typeface="Menlo"/>
              </a:rPr>
              <a:t>#include </a:t>
            </a:r>
            <a:r>
              <a:rPr lang="en-US" dirty="0">
                <a:solidFill>
                  <a:srgbClr val="A31515"/>
                </a:solidFill>
                <a:latin typeface="Menlo"/>
              </a:rPr>
              <a:t>&lt;iostream&gt;</a:t>
            </a:r>
          </a:p>
          <a:p>
            <a:endParaRPr lang="en-US" dirty="0">
              <a:solidFill>
                <a:srgbClr val="000000"/>
              </a:solidFill>
              <a:latin typeface="Menlo"/>
            </a:endParaRPr>
          </a:p>
          <a:p>
            <a:r>
              <a:rPr lang="en-US" dirty="0">
                <a:solidFill>
                  <a:srgbClr val="0000FF"/>
                </a:solidFill>
                <a:latin typeface="Menlo"/>
              </a:rPr>
              <a:t>using</a:t>
            </a:r>
            <a:r>
              <a:rPr lang="en-US" dirty="0">
                <a:solidFill>
                  <a:srgbClr val="000000"/>
                </a:solidFill>
                <a:latin typeface="Menlo"/>
              </a:rPr>
              <a:t> </a:t>
            </a:r>
            <a:r>
              <a:rPr lang="en-US" dirty="0">
                <a:solidFill>
                  <a:srgbClr val="0000FF"/>
                </a:solidFill>
                <a:latin typeface="Menlo"/>
              </a:rPr>
              <a:t>namespace</a:t>
            </a:r>
            <a:r>
              <a:rPr lang="en-US" dirty="0">
                <a:solidFill>
                  <a:srgbClr val="000000"/>
                </a:solidFill>
                <a:latin typeface="Menlo"/>
              </a:rPr>
              <a:t> std;</a:t>
            </a:r>
          </a:p>
          <a:p>
            <a:endParaRPr lang="en-US" dirty="0">
              <a:solidFill>
                <a:srgbClr val="000000"/>
              </a:solidFill>
              <a:latin typeface="Menlo"/>
            </a:endParaRPr>
          </a:p>
          <a:p>
            <a:r>
              <a:rPr lang="en-US" dirty="0">
                <a:solidFill>
                  <a:srgbClr val="0000FF"/>
                </a:solidFill>
                <a:latin typeface="Menlo"/>
              </a:rPr>
              <a:t>#define password </a:t>
            </a:r>
            <a:r>
              <a:rPr lang="en-US" dirty="0">
                <a:solidFill>
                  <a:srgbClr val="A31515"/>
                </a:solidFill>
                <a:latin typeface="Menlo"/>
              </a:rPr>
              <a:t>"12345678“</a:t>
            </a:r>
          </a:p>
          <a:p>
            <a:endParaRPr lang="en-US" dirty="0">
              <a:solidFill>
                <a:srgbClr val="000000"/>
              </a:solidFill>
              <a:latin typeface="Menlo"/>
            </a:endParaRPr>
          </a:p>
          <a:p>
            <a:r>
              <a:rPr lang="en-US" dirty="0">
                <a:solidFill>
                  <a:srgbClr val="0000FF"/>
                </a:solidFill>
                <a:latin typeface="Menlo"/>
              </a:rPr>
              <a:t>bool</a:t>
            </a:r>
            <a:r>
              <a:rPr lang="en-US" dirty="0">
                <a:solidFill>
                  <a:srgbClr val="000000"/>
                </a:solidFill>
                <a:latin typeface="Menlo"/>
              </a:rPr>
              <a:t> </a:t>
            </a:r>
            <a:r>
              <a:rPr lang="en-US" dirty="0" err="1">
                <a:solidFill>
                  <a:srgbClr val="000000"/>
                </a:solidFill>
                <a:latin typeface="Menlo"/>
              </a:rPr>
              <a:t>verifyPwd</a:t>
            </a:r>
            <a:r>
              <a:rPr lang="en-US" dirty="0">
                <a:solidFill>
                  <a:srgbClr val="000000"/>
                </a:solidFill>
                <a:latin typeface="Menlo"/>
              </a:rPr>
              <a:t>(</a:t>
            </a:r>
            <a:r>
              <a:rPr lang="en-US" dirty="0">
                <a:solidFill>
                  <a:srgbClr val="0000FF"/>
                </a:solidFill>
                <a:latin typeface="Menlo"/>
              </a:rPr>
              <a:t>char</a:t>
            </a:r>
            <a:r>
              <a:rPr lang="en-US" dirty="0">
                <a:solidFill>
                  <a:srgbClr val="000000"/>
                </a:solidFill>
                <a:latin typeface="Menlo"/>
              </a:rPr>
              <a:t> </a:t>
            </a:r>
            <a:r>
              <a:rPr lang="en-US" dirty="0">
                <a:solidFill>
                  <a:srgbClr val="0000FF"/>
                </a:solidFill>
                <a:latin typeface="Menlo"/>
              </a:rPr>
              <a:t>*</a:t>
            </a:r>
            <a:r>
              <a:rPr lang="en-US" dirty="0">
                <a:solidFill>
                  <a:srgbClr val="000000"/>
                </a:solidFill>
                <a:latin typeface="Menlo"/>
              </a:rPr>
              <a:t> </a:t>
            </a:r>
            <a:r>
              <a:rPr lang="en-US" dirty="0" err="1">
                <a:solidFill>
                  <a:srgbClr val="000000"/>
                </a:solidFill>
                <a:latin typeface="Menlo"/>
              </a:rPr>
              <a:t>pwd</a:t>
            </a:r>
            <a:r>
              <a:rPr lang="en-US" dirty="0">
                <a:solidFill>
                  <a:srgbClr val="000000"/>
                </a:solidFill>
                <a:latin typeface="Menlo"/>
              </a:rPr>
              <a:t>){</a:t>
            </a:r>
          </a:p>
          <a:p>
            <a:r>
              <a:rPr lang="en-US" dirty="0">
                <a:solidFill>
                  <a:srgbClr val="0000FF"/>
                </a:solidFill>
                <a:latin typeface="Menlo"/>
              </a:rPr>
              <a:t>   int</a:t>
            </a:r>
            <a:r>
              <a:rPr lang="en-US" dirty="0">
                <a:solidFill>
                  <a:srgbClr val="000000"/>
                </a:solidFill>
                <a:latin typeface="Menlo"/>
              </a:rPr>
              <a:t> flag;</a:t>
            </a:r>
          </a:p>
          <a:p>
            <a:r>
              <a:rPr lang="en-US" dirty="0">
                <a:solidFill>
                  <a:srgbClr val="000000"/>
                </a:solidFill>
                <a:latin typeface="Menlo"/>
              </a:rPr>
              <a:t>   flag=</a:t>
            </a:r>
            <a:r>
              <a:rPr lang="en-US" dirty="0" err="1">
                <a:solidFill>
                  <a:srgbClr val="000000"/>
                </a:solidFill>
                <a:latin typeface="Menlo"/>
              </a:rPr>
              <a:t>strcmp</a:t>
            </a:r>
            <a:r>
              <a:rPr lang="en-US" dirty="0">
                <a:solidFill>
                  <a:srgbClr val="000000"/>
                </a:solidFill>
                <a:latin typeface="Menlo"/>
              </a:rPr>
              <a:t>(</a:t>
            </a:r>
            <a:r>
              <a:rPr lang="en-US" dirty="0">
                <a:solidFill>
                  <a:srgbClr val="0000FF"/>
                </a:solidFill>
                <a:latin typeface="Menlo"/>
              </a:rPr>
              <a:t>password</a:t>
            </a:r>
            <a:r>
              <a:rPr lang="en-US" dirty="0">
                <a:solidFill>
                  <a:srgbClr val="000000"/>
                </a:solidFill>
                <a:latin typeface="Menlo"/>
              </a:rPr>
              <a:t>, </a:t>
            </a:r>
            <a:r>
              <a:rPr lang="en-US" dirty="0" err="1">
                <a:solidFill>
                  <a:srgbClr val="000000"/>
                </a:solidFill>
                <a:latin typeface="Menlo"/>
              </a:rPr>
              <a:t>pwd</a:t>
            </a:r>
            <a:r>
              <a:rPr lang="en-US" dirty="0">
                <a:solidFill>
                  <a:srgbClr val="000000"/>
                </a:solidFill>
                <a:latin typeface="Menlo"/>
              </a:rPr>
              <a:t>);</a:t>
            </a:r>
          </a:p>
          <a:p>
            <a:r>
              <a:rPr lang="en-US" dirty="0">
                <a:solidFill>
                  <a:srgbClr val="0000FF"/>
                </a:solidFill>
                <a:latin typeface="Menlo"/>
              </a:rPr>
              <a:t>   return</a:t>
            </a:r>
            <a:r>
              <a:rPr lang="en-US" dirty="0">
                <a:solidFill>
                  <a:srgbClr val="000000"/>
                </a:solidFill>
                <a:latin typeface="Menlo"/>
              </a:rPr>
              <a:t> flag==</a:t>
            </a:r>
            <a:r>
              <a:rPr lang="en-US" dirty="0">
                <a:solidFill>
                  <a:srgbClr val="098658"/>
                </a:solidFill>
                <a:latin typeface="Menlo"/>
              </a:rPr>
              <a:t>0</a:t>
            </a:r>
            <a:r>
              <a:rPr lang="en-US" dirty="0">
                <a:solidFill>
                  <a:srgbClr val="000000"/>
                </a:solidFill>
                <a:latin typeface="Menlo"/>
              </a:rPr>
              <a:t>;</a:t>
            </a:r>
          </a:p>
          <a:p>
            <a:r>
              <a:rPr lang="en-US" dirty="0">
                <a:solidFill>
                  <a:srgbClr val="000000"/>
                </a:solidFill>
                <a:latin typeface="Menlo"/>
              </a:rPr>
              <a:t>}</a:t>
            </a:r>
          </a:p>
        </p:txBody>
      </p:sp>
    </p:spTree>
    <p:extLst>
      <p:ext uri="{BB962C8B-B14F-4D97-AF65-F5344CB8AC3E}">
        <p14:creationId xmlns:p14="http://schemas.microsoft.com/office/powerpoint/2010/main" val="3446961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实验内容</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6002B4DA-DF5A-D442-B3ED-AB9559E6E6B5}"/>
              </a:ext>
            </a:extLst>
          </p:cNvPr>
          <p:cNvSpPr/>
          <p:nvPr/>
        </p:nvSpPr>
        <p:spPr>
          <a:xfrm>
            <a:off x="773943" y="1052513"/>
            <a:ext cx="3891034"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EB6B0D-3986-8D15-5645-312D6B1B3814}"/>
              </a:ext>
            </a:extLst>
          </p:cNvPr>
          <p:cNvSpPr txBox="1"/>
          <p:nvPr/>
        </p:nvSpPr>
        <p:spPr>
          <a:xfrm>
            <a:off x="839416" y="1123525"/>
            <a:ext cx="3744416" cy="1980735"/>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首先将给定的源程序以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Debug</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模式编译成可执行文件。</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对得到的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exe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程序，假设不知道源码，使用</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OllyDbg</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进行破解。</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CF77D6E8-E761-78E0-3234-5AC33AC79990}"/>
              </a:ext>
            </a:extLst>
          </p:cNvPr>
          <p:cNvPicPr>
            <a:picLocks noChangeAspect="1"/>
          </p:cNvPicPr>
          <p:nvPr/>
        </p:nvPicPr>
        <p:blipFill>
          <a:blip r:embed="rId2"/>
          <a:stretch>
            <a:fillRect/>
          </a:stretch>
        </p:blipFill>
        <p:spPr>
          <a:xfrm>
            <a:off x="5015880" y="1721307"/>
            <a:ext cx="6618282" cy="3918623"/>
          </a:xfrm>
          <a:prstGeom prst="rect">
            <a:avLst/>
          </a:prstGeom>
        </p:spPr>
      </p:pic>
    </p:spTree>
    <p:extLst>
      <p:ext uri="{BB962C8B-B14F-4D97-AF65-F5344CB8AC3E}">
        <p14:creationId xmlns:p14="http://schemas.microsoft.com/office/powerpoint/2010/main" val="3246160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第一步：用</a:t>
            </a:r>
            <a:r>
              <a:rPr kumimoji="1" lang="en-US" altLang="zh-CN" sz="3200" dirty="0">
                <a:latin typeface="Microsoft YaHei" panose="020B0503020204020204" pitchFamily="34" charset="-122"/>
                <a:ea typeface="Microsoft YaHei" panose="020B0503020204020204" pitchFamily="34" charset="-122"/>
              </a:rPr>
              <a:t>OllyDbg</a:t>
            </a:r>
            <a:r>
              <a:rPr kumimoji="1" lang="zh-CN" altLang="en-US" sz="3200" dirty="0">
                <a:latin typeface="Microsoft YaHei" panose="020B0503020204020204" pitchFamily="34" charset="-122"/>
                <a:ea typeface="Microsoft YaHei" panose="020B0503020204020204" pitchFamily="34" charset="-122"/>
              </a:rPr>
              <a:t>打开</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6"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096692"/>
            <a:ext cx="10651296"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OllyDbg</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打开得到的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exe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为了尽快定位到分支语句处，在反汇编窗口右击，选择</a:t>
            </a:r>
            <a:r>
              <a:rPr kumimoji="1" lang="zh-CN" altLang="en-US" sz="2000" dirty="0">
                <a:latin typeface="Microsoft YaHei" panose="020B0503020204020204" pitchFamily="34" charset="-122"/>
                <a:ea typeface="Microsoft YaHei" panose="020B0503020204020204" pitchFamily="34" charset="-122"/>
              </a:rPr>
              <a:t>“查找→所有引用的字符串”功能</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pic>
        <p:nvPicPr>
          <p:cNvPr id="7" name="图片 6">
            <a:extLst>
              <a:ext uri="{FF2B5EF4-FFF2-40B4-BE49-F238E27FC236}">
                <a16:creationId xmlns:a16="http://schemas.microsoft.com/office/drawing/2014/main" id="{0D0012B8-B924-DED1-BB1C-C3832A4AA9B3}"/>
              </a:ext>
            </a:extLst>
          </p:cNvPr>
          <p:cNvPicPr>
            <a:picLocks noChangeAspect="1"/>
          </p:cNvPicPr>
          <p:nvPr/>
        </p:nvPicPr>
        <p:blipFill>
          <a:blip r:embed="rId3"/>
          <a:stretch>
            <a:fillRect/>
          </a:stretch>
        </p:blipFill>
        <p:spPr>
          <a:xfrm>
            <a:off x="1064738" y="2340354"/>
            <a:ext cx="10062523" cy="3377879"/>
          </a:xfrm>
          <a:prstGeom prst="rect">
            <a:avLst/>
          </a:prstGeom>
        </p:spPr>
      </p:pic>
    </p:spTree>
    <p:extLst>
      <p:ext uri="{BB962C8B-B14F-4D97-AF65-F5344CB8AC3E}">
        <p14:creationId xmlns:p14="http://schemas.microsoft.com/office/powerpoint/2010/main" val="132967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PE</a:t>
            </a:r>
            <a:r>
              <a:rPr kumimoji="1" lang="zh-CN" altLang="en-US" sz="3200" dirty="0">
                <a:latin typeface="Microsoft YaHei" panose="020B0503020204020204" pitchFamily="34" charset="-122"/>
                <a:ea typeface="Microsoft YaHei" panose="020B0503020204020204" pitchFamily="34" charset="-122"/>
              </a:rPr>
              <a:t>文件格式</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6CE332CB-BBAA-218E-4291-B4B3A8711911}"/>
              </a:ext>
            </a:extLst>
          </p:cNvPr>
          <p:cNvSpPr/>
          <p:nvPr/>
        </p:nvSpPr>
        <p:spPr>
          <a:xfrm>
            <a:off x="773942" y="1052513"/>
            <a:ext cx="5106158" cy="23764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99F157C-2B4A-1C9C-8655-0B154479970F}"/>
              </a:ext>
            </a:extLst>
          </p:cNvPr>
          <p:cNvSpPr txBox="1"/>
          <p:nvPr/>
        </p:nvSpPr>
        <p:spPr>
          <a:xfrm>
            <a:off x="835475" y="1596896"/>
            <a:ext cx="4983089" cy="121135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如果是正常编译出的标准</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文件，其节信息往往是大致相同的。但这些</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section</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的名字只是为了方便人的记忆与使用。</a:t>
            </a:r>
          </a:p>
        </p:txBody>
      </p:sp>
      <p:sp>
        <p:nvSpPr>
          <p:cNvPr id="12" name="文本框 11">
            <a:extLst>
              <a:ext uri="{FF2B5EF4-FFF2-40B4-BE49-F238E27FC236}">
                <a16:creationId xmlns:a16="http://schemas.microsoft.com/office/drawing/2014/main" id="{728DB136-1650-FF4C-8907-AED375F860A7}"/>
              </a:ext>
            </a:extLst>
          </p:cNvPr>
          <p:cNvSpPr txBox="1"/>
          <p:nvPr/>
        </p:nvSpPr>
        <p:spPr>
          <a:xfrm>
            <a:off x="839416" y="1093872"/>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正常编译</a:t>
            </a:r>
          </a:p>
        </p:txBody>
      </p:sp>
      <p:sp>
        <p:nvSpPr>
          <p:cNvPr id="15" name="矩形 14">
            <a:extLst>
              <a:ext uri="{FF2B5EF4-FFF2-40B4-BE49-F238E27FC236}">
                <a16:creationId xmlns:a16="http://schemas.microsoft.com/office/drawing/2014/main" id="{05E02D09-94B9-8EDB-4FCC-753EFE0CE9B5}"/>
              </a:ext>
            </a:extLst>
          </p:cNvPr>
          <p:cNvSpPr/>
          <p:nvPr/>
        </p:nvSpPr>
        <p:spPr>
          <a:xfrm>
            <a:off x="6311900" y="1042190"/>
            <a:ext cx="5118882" cy="2386810"/>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4830AFE-B9A7-799D-25CF-8490C49184E2}"/>
              </a:ext>
            </a:extLst>
          </p:cNvPr>
          <p:cNvSpPr txBox="1"/>
          <p:nvPr/>
        </p:nvSpPr>
        <p:spPr>
          <a:xfrm>
            <a:off x="6373436" y="1596895"/>
            <a:ext cx="4983089"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使用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Microsoft Visual C++</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中的编译指示符：</a:t>
            </a:r>
            <a:r>
              <a:rPr kumimoji="1" lang="en-US" altLang="zh-CN" sz="2000" dirty="0">
                <a:solidFill>
                  <a:srgbClr val="FF0000"/>
                </a:solidFill>
                <a:latin typeface="Microsoft YaHei" panose="020B0503020204020204" pitchFamily="34" charset="-122"/>
                <a:ea typeface="Microsoft YaHei" panose="020B0503020204020204" pitchFamily="34" charset="-122"/>
              </a:rPr>
              <a:t>#pragma </a:t>
            </a:r>
            <a:r>
              <a:rPr kumimoji="1" lang="en-US" altLang="zh-CN" sz="2000" dirty="0" err="1">
                <a:solidFill>
                  <a:srgbClr val="FF0000"/>
                </a:solidFill>
                <a:latin typeface="Microsoft YaHei" panose="020B0503020204020204" pitchFamily="34" charset="-122"/>
                <a:ea typeface="Microsoft YaHei" panose="020B0503020204020204" pitchFamily="34" charset="-122"/>
              </a:rPr>
              <a:t>data_seg</a:t>
            </a:r>
            <a:r>
              <a:rPr kumimoji="1" lang="en-US" altLang="zh-CN" sz="2000" dirty="0">
                <a:solidFill>
                  <a:srgbClr val="FF0000"/>
                </a:solidFill>
                <a:latin typeface="Microsoft YaHei" panose="020B0503020204020204" pitchFamily="34" charset="-122"/>
                <a:ea typeface="Microsoft YaHei" panose="020B0503020204020204" pitchFamily="34" charset="-122"/>
              </a:rPr>
              <a:t>()</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可以把代码中的任意部分编译到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的任意节中，节名也可以自己定义。</a:t>
            </a:r>
          </a:p>
        </p:txBody>
      </p:sp>
      <p:sp>
        <p:nvSpPr>
          <p:cNvPr id="17" name="文本框 16">
            <a:extLst>
              <a:ext uri="{FF2B5EF4-FFF2-40B4-BE49-F238E27FC236}">
                <a16:creationId xmlns:a16="http://schemas.microsoft.com/office/drawing/2014/main" id="{51E0EE77-DC38-0F9A-6061-05E58D58C015}"/>
              </a:ext>
            </a:extLst>
          </p:cNvPr>
          <p:cNvSpPr txBox="1"/>
          <p:nvPr/>
        </p:nvSpPr>
        <p:spPr>
          <a:xfrm>
            <a:off x="6380614" y="1095915"/>
            <a:ext cx="172354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自定义编译</a:t>
            </a:r>
          </a:p>
        </p:txBody>
      </p:sp>
      <p:sp>
        <p:nvSpPr>
          <p:cNvPr id="18" name="矩形 17">
            <a:extLst>
              <a:ext uri="{FF2B5EF4-FFF2-40B4-BE49-F238E27FC236}">
                <a16:creationId xmlns:a16="http://schemas.microsoft.com/office/drawing/2014/main" id="{FE30E0F5-7749-0897-79B4-D99A2137F269}"/>
              </a:ext>
            </a:extLst>
          </p:cNvPr>
          <p:cNvSpPr/>
          <p:nvPr/>
        </p:nvSpPr>
        <p:spPr>
          <a:xfrm>
            <a:off x="773942" y="3646241"/>
            <a:ext cx="5106158" cy="26624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6FCC5BE-CE0F-41F8-170B-13CA66B6B508}"/>
              </a:ext>
            </a:extLst>
          </p:cNvPr>
          <p:cNvSpPr txBox="1"/>
          <p:nvPr/>
        </p:nvSpPr>
        <p:spPr>
          <a:xfrm>
            <a:off x="835476" y="4277033"/>
            <a:ext cx="4983089" cy="826637"/>
          </a:xfrm>
          <a:prstGeom prst="rect">
            <a:avLst/>
          </a:prstGeom>
          <a:noFill/>
        </p:spPr>
        <p:txBody>
          <a:bodyPr wrap="square" rtlCol="0">
            <a:spAutoFit/>
          </a:bodyPr>
          <a:lstStyle/>
          <a:p>
            <a:pPr>
              <a:lnSpc>
                <a:spcPct val="125000"/>
              </a:lnSpc>
            </a:pPr>
            <a:r>
              <a:rPr kumimoji="1" lang="zh-CN" altLang="en-US" sz="2000">
                <a:solidFill>
                  <a:schemeClr val="tx1">
                    <a:lumMod val="85000"/>
                    <a:lumOff val="15000"/>
                  </a:schemeClr>
                </a:solidFill>
                <a:latin typeface="Microsoft YaHei" panose="020B0503020204020204" pitchFamily="34" charset="-122"/>
                <a:ea typeface="Microsoft YaHei" panose="020B0503020204020204" pitchFamily="34" charset="-122"/>
              </a:rPr>
              <a:t>如果</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可执行文件经过了“加壳”处理，</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的节信息就会变得非常“古怪”。</a:t>
            </a:r>
          </a:p>
        </p:txBody>
      </p:sp>
      <p:sp>
        <p:nvSpPr>
          <p:cNvPr id="20" name="文本框 19">
            <a:extLst>
              <a:ext uri="{FF2B5EF4-FFF2-40B4-BE49-F238E27FC236}">
                <a16:creationId xmlns:a16="http://schemas.microsoft.com/office/drawing/2014/main" id="{9C1413BD-A79A-0452-2EB7-045EC619E248}"/>
              </a:ext>
            </a:extLst>
          </p:cNvPr>
          <p:cNvSpPr txBox="1"/>
          <p:nvPr/>
        </p:nvSpPr>
        <p:spPr>
          <a:xfrm>
            <a:off x="839416" y="3689838"/>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加壳</a:t>
            </a:r>
          </a:p>
        </p:txBody>
      </p:sp>
      <p:sp>
        <p:nvSpPr>
          <p:cNvPr id="21" name="矩形 20">
            <a:extLst>
              <a:ext uri="{FF2B5EF4-FFF2-40B4-BE49-F238E27FC236}">
                <a16:creationId xmlns:a16="http://schemas.microsoft.com/office/drawing/2014/main" id="{2751344F-3469-7F63-15F6-A744DC2ABAEF}"/>
              </a:ext>
            </a:extLst>
          </p:cNvPr>
          <p:cNvSpPr/>
          <p:nvPr/>
        </p:nvSpPr>
        <p:spPr>
          <a:xfrm>
            <a:off x="6319080" y="3645285"/>
            <a:ext cx="5106158" cy="2663440"/>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D79CB8B8-6A31-C76B-B7D2-C5A9DBD0AC19}"/>
              </a:ext>
            </a:extLst>
          </p:cNvPr>
          <p:cNvSpPr txBox="1"/>
          <p:nvPr/>
        </p:nvSpPr>
        <p:spPr>
          <a:xfrm>
            <a:off x="6380614" y="4277294"/>
            <a:ext cx="4983089"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Crack</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和反病毒分析中需要经常处理这类古怪的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a:t>
            </a:r>
          </a:p>
        </p:txBody>
      </p:sp>
      <p:sp>
        <p:nvSpPr>
          <p:cNvPr id="23" name="文本框 22">
            <a:extLst>
              <a:ext uri="{FF2B5EF4-FFF2-40B4-BE49-F238E27FC236}">
                <a16:creationId xmlns:a16="http://schemas.microsoft.com/office/drawing/2014/main" id="{49C9E84B-44C3-2DF5-061E-725787C51F60}"/>
              </a:ext>
            </a:extLst>
          </p:cNvPr>
          <p:cNvSpPr txBox="1"/>
          <p:nvPr/>
        </p:nvSpPr>
        <p:spPr>
          <a:xfrm>
            <a:off x="6384554" y="3690099"/>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脱壳</a:t>
            </a:r>
          </a:p>
        </p:txBody>
      </p:sp>
    </p:spTree>
    <p:extLst>
      <p:ext uri="{BB962C8B-B14F-4D97-AF65-F5344CB8AC3E}">
        <p14:creationId xmlns:p14="http://schemas.microsoft.com/office/powerpoint/2010/main" val="152342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p:bldP spid="15" grpId="0" animBg="1"/>
      <p:bldP spid="16" grpId="0"/>
      <p:bldP spid="17" grpId="0"/>
      <p:bldP spid="18" grpId="0" animBg="1"/>
      <p:bldP spid="19" grpId="0"/>
      <p:bldP spid="20" grpId="0"/>
      <p:bldP spid="21" grpId="0" animBg="1"/>
      <p:bldP spid="22"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第二步：查找字符串</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6"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096692"/>
            <a:ext cx="10651296"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使用</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Ctrl+F</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快捷键打开搜索窗口，输入界面显示的“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wrong password</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“，点击确定后，将定位出错信息的那一行代码。</a:t>
            </a:r>
          </a:p>
        </p:txBody>
      </p:sp>
      <p:pic>
        <p:nvPicPr>
          <p:cNvPr id="3" name="图片 2">
            <a:extLst>
              <a:ext uri="{FF2B5EF4-FFF2-40B4-BE49-F238E27FC236}">
                <a16:creationId xmlns:a16="http://schemas.microsoft.com/office/drawing/2014/main" id="{5B3CD236-2F9F-3C6B-5154-8AA446D5AAE3}"/>
              </a:ext>
            </a:extLst>
          </p:cNvPr>
          <p:cNvPicPr>
            <a:picLocks noChangeAspect="1"/>
          </p:cNvPicPr>
          <p:nvPr/>
        </p:nvPicPr>
        <p:blipFill>
          <a:blip r:embed="rId3"/>
          <a:stretch>
            <a:fillRect/>
          </a:stretch>
        </p:blipFill>
        <p:spPr>
          <a:xfrm>
            <a:off x="1162315" y="2132856"/>
            <a:ext cx="9867369" cy="3312368"/>
          </a:xfrm>
          <a:prstGeom prst="rect">
            <a:avLst/>
          </a:prstGeom>
        </p:spPr>
      </p:pic>
    </p:spTree>
    <p:extLst>
      <p:ext uri="{BB962C8B-B14F-4D97-AF65-F5344CB8AC3E}">
        <p14:creationId xmlns:p14="http://schemas.microsoft.com/office/powerpoint/2010/main" val="883550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第三步：定位汇编代码</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6"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096692"/>
            <a:ext cx="10651296"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双击这一行代码，就会定位反汇编中的相应代码处。</a:t>
            </a:r>
          </a:p>
        </p:txBody>
      </p:sp>
      <p:pic>
        <p:nvPicPr>
          <p:cNvPr id="10" name="图片 9">
            <a:extLst>
              <a:ext uri="{FF2B5EF4-FFF2-40B4-BE49-F238E27FC236}">
                <a16:creationId xmlns:a16="http://schemas.microsoft.com/office/drawing/2014/main" id="{1BD31D95-6162-D7A6-DA73-CA53E23FB47F}"/>
              </a:ext>
            </a:extLst>
          </p:cNvPr>
          <p:cNvPicPr>
            <a:picLocks noChangeAspect="1"/>
          </p:cNvPicPr>
          <p:nvPr/>
        </p:nvPicPr>
        <p:blipFill>
          <a:blip r:embed="rId3"/>
          <a:stretch>
            <a:fillRect/>
          </a:stretch>
        </p:blipFill>
        <p:spPr>
          <a:xfrm>
            <a:off x="860990" y="1751792"/>
            <a:ext cx="10470019" cy="3888432"/>
          </a:xfrm>
          <a:prstGeom prst="rect">
            <a:avLst/>
          </a:prstGeom>
        </p:spPr>
      </p:pic>
    </p:spTree>
    <p:extLst>
      <p:ext uri="{BB962C8B-B14F-4D97-AF65-F5344CB8AC3E}">
        <p14:creationId xmlns:p14="http://schemas.microsoft.com/office/powerpoint/2010/main" val="59299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第四步：理解程序逻辑</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736"/>
            <a:ext cx="10651296" cy="525598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186587"/>
            <a:ext cx="10651296"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观察反汇编语言，可知核心分支判断在于：</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40E0EFC-828D-3BD6-78F4-CD9D610DE818}"/>
              </a:ext>
            </a:extLst>
          </p:cNvPr>
          <p:cNvPicPr>
            <a:picLocks noChangeAspect="1"/>
          </p:cNvPicPr>
          <p:nvPr/>
        </p:nvPicPr>
        <p:blipFill>
          <a:blip r:embed="rId3"/>
          <a:stretch>
            <a:fillRect/>
          </a:stretch>
        </p:blipFill>
        <p:spPr>
          <a:xfrm>
            <a:off x="860990" y="2348880"/>
            <a:ext cx="10470019" cy="3888432"/>
          </a:xfrm>
          <a:prstGeom prst="rect">
            <a:avLst/>
          </a:prstGeom>
        </p:spPr>
      </p:pic>
      <p:sp>
        <p:nvSpPr>
          <p:cNvPr id="3" name="矩形 2">
            <a:extLst>
              <a:ext uri="{FF2B5EF4-FFF2-40B4-BE49-F238E27FC236}">
                <a16:creationId xmlns:a16="http://schemas.microsoft.com/office/drawing/2014/main" id="{EBD96763-9228-FAA7-84D8-8F94ECAF64F2}"/>
              </a:ext>
            </a:extLst>
          </p:cNvPr>
          <p:cNvSpPr/>
          <p:nvPr/>
        </p:nvSpPr>
        <p:spPr>
          <a:xfrm>
            <a:off x="3321630" y="4797152"/>
            <a:ext cx="2952328" cy="3310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04D63C06-B29C-F943-9C6F-4F93CB51DC22}"/>
              </a:ext>
            </a:extLst>
          </p:cNvPr>
          <p:cNvSpPr/>
          <p:nvPr/>
        </p:nvSpPr>
        <p:spPr>
          <a:xfrm>
            <a:off x="5807968" y="1268760"/>
            <a:ext cx="2448272" cy="792386"/>
          </a:xfrm>
          <a:prstGeom prst="rect">
            <a:avLst/>
          </a:prstGeom>
          <a:noFill/>
          <a:ln>
            <a:solidFill>
              <a:srgbClr val="0048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800" dirty="0">
                <a:solidFill>
                  <a:schemeClr val="tx1"/>
                </a:solidFill>
                <a:latin typeface="Microsoft YaHei" panose="020B0503020204020204" pitchFamily="34" charset="-122"/>
                <a:ea typeface="Microsoft YaHei" panose="020B0503020204020204" pitchFamily="34" charset="-122"/>
              </a:rPr>
              <a:t>test </a:t>
            </a:r>
            <a:r>
              <a:rPr kumimoji="1" lang="en-US" altLang="zh-CN" sz="1800" dirty="0" err="1">
                <a:solidFill>
                  <a:schemeClr val="tx1"/>
                </a:solidFill>
                <a:latin typeface="Microsoft YaHei" panose="020B0503020204020204" pitchFamily="34" charset="-122"/>
                <a:ea typeface="Microsoft YaHei" panose="020B0503020204020204" pitchFamily="34" charset="-122"/>
              </a:rPr>
              <a:t>eax,eax</a:t>
            </a:r>
            <a:endParaRPr kumimoji="1" lang="en-US" altLang="zh-CN" sz="1800" dirty="0">
              <a:solidFill>
                <a:schemeClr val="tx1"/>
              </a:solidFill>
              <a:latin typeface="Microsoft YaHei" panose="020B0503020204020204" pitchFamily="34" charset="-122"/>
              <a:ea typeface="Microsoft YaHei" panose="020B0503020204020204" pitchFamily="34" charset="-122"/>
            </a:endParaRPr>
          </a:p>
          <a:p>
            <a:r>
              <a:rPr kumimoji="1" lang="en-US" dirty="0">
                <a:solidFill>
                  <a:schemeClr val="tx1"/>
                </a:solidFill>
                <a:latin typeface="Microsoft YaHei" panose="020B0503020204020204" pitchFamily="34" charset="-122"/>
                <a:ea typeface="Microsoft YaHei" panose="020B0503020204020204" pitchFamily="34" charset="-122"/>
              </a:rPr>
              <a:t>Je short 0x401105</a:t>
            </a:r>
            <a:endParaRPr lang="en-US" dirty="0">
              <a:solidFill>
                <a:schemeClr val="tx1"/>
              </a:solidFill>
            </a:endParaRPr>
          </a:p>
        </p:txBody>
      </p:sp>
    </p:spTree>
    <p:extLst>
      <p:ext uri="{BB962C8B-B14F-4D97-AF65-F5344CB8AC3E}">
        <p14:creationId xmlns:p14="http://schemas.microsoft.com/office/powerpoint/2010/main" val="2648317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第五步：修改程序逻辑</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736"/>
            <a:ext cx="10651296" cy="525598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125339"/>
            <a:ext cx="1065129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如果</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je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条件成立，则跳转到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0x401105</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处，即进入显示错误密码分支语句中。</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如果将</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je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该指令改为</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jne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，则程序截然相反。</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输入了错误密码，将进入验证成功的分支中。</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双击</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je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密码一行，对其进行修改：</a:t>
            </a:r>
          </a:p>
        </p:txBody>
      </p:sp>
      <p:pic>
        <p:nvPicPr>
          <p:cNvPr id="9" name="图片 8">
            <a:extLst>
              <a:ext uri="{FF2B5EF4-FFF2-40B4-BE49-F238E27FC236}">
                <a16:creationId xmlns:a16="http://schemas.microsoft.com/office/drawing/2014/main" id="{72562609-4512-95FF-E3FD-A48287F80E93}"/>
              </a:ext>
            </a:extLst>
          </p:cNvPr>
          <p:cNvPicPr>
            <a:picLocks noChangeAspect="1"/>
          </p:cNvPicPr>
          <p:nvPr/>
        </p:nvPicPr>
        <p:blipFill>
          <a:blip r:embed="rId3"/>
          <a:stretch>
            <a:fillRect/>
          </a:stretch>
        </p:blipFill>
        <p:spPr>
          <a:xfrm>
            <a:off x="4000392" y="3501008"/>
            <a:ext cx="4191215" cy="1422473"/>
          </a:xfrm>
          <a:prstGeom prst="rect">
            <a:avLst/>
          </a:prstGeom>
        </p:spPr>
      </p:pic>
    </p:spTree>
    <p:extLst>
      <p:ext uri="{BB962C8B-B14F-4D97-AF65-F5344CB8AC3E}">
        <p14:creationId xmlns:p14="http://schemas.microsoft.com/office/powerpoint/2010/main" val="2451240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第六步：保存</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736"/>
            <a:ext cx="10651296" cy="525598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125339"/>
            <a:ext cx="1065129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此时并没有真正修改二进制文件中的有关代码，需要在反汇编窗口右击，选择“编辑</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复制当前修改到可执行文件”。保存后的可执行文件，将是破解后的文件。</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此时，输入正确的密码，显示“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wrong password</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”，但除了正确的密码，其他密码都可以通过验证。</a:t>
            </a:r>
          </a:p>
        </p:txBody>
      </p:sp>
      <p:pic>
        <p:nvPicPr>
          <p:cNvPr id="7" name="图片 6">
            <a:extLst>
              <a:ext uri="{FF2B5EF4-FFF2-40B4-BE49-F238E27FC236}">
                <a16:creationId xmlns:a16="http://schemas.microsoft.com/office/drawing/2014/main" id="{759E46F3-4AE1-BA8E-3F76-CA1CF6DEF083}"/>
              </a:ext>
            </a:extLst>
          </p:cNvPr>
          <p:cNvPicPr>
            <a:picLocks noChangeAspect="1"/>
          </p:cNvPicPr>
          <p:nvPr/>
        </p:nvPicPr>
        <p:blipFill>
          <a:blip r:embed="rId3"/>
          <a:stretch>
            <a:fillRect/>
          </a:stretch>
        </p:blipFill>
        <p:spPr>
          <a:xfrm>
            <a:off x="2314989" y="2420888"/>
            <a:ext cx="7562021" cy="3831876"/>
          </a:xfrm>
          <a:prstGeom prst="rect">
            <a:avLst/>
          </a:prstGeom>
        </p:spPr>
      </p:pic>
    </p:spTree>
    <p:extLst>
      <p:ext uri="{BB962C8B-B14F-4D97-AF65-F5344CB8AC3E}">
        <p14:creationId xmlns:p14="http://schemas.microsoft.com/office/powerpoint/2010/main" val="3963326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第七步：第二种破解方式</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736"/>
            <a:ext cx="10651296" cy="525598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186587"/>
            <a:ext cx="10651296"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通过分析汇编语句可知，</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eax</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寄存器的值是由前一个</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call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指令函数调用设置的：</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40E0EFC-828D-3BD6-78F4-CD9D610DE818}"/>
              </a:ext>
            </a:extLst>
          </p:cNvPr>
          <p:cNvPicPr>
            <a:picLocks noChangeAspect="1"/>
          </p:cNvPicPr>
          <p:nvPr/>
        </p:nvPicPr>
        <p:blipFill>
          <a:blip r:embed="rId3"/>
          <a:stretch>
            <a:fillRect/>
          </a:stretch>
        </p:blipFill>
        <p:spPr>
          <a:xfrm>
            <a:off x="860990" y="2348880"/>
            <a:ext cx="10470019" cy="3888432"/>
          </a:xfrm>
          <a:prstGeom prst="rect">
            <a:avLst/>
          </a:prstGeom>
        </p:spPr>
      </p:pic>
      <p:sp>
        <p:nvSpPr>
          <p:cNvPr id="3" name="矩形 2">
            <a:extLst>
              <a:ext uri="{FF2B5EF4-FFF2-40B4-BE49-F238E27FC236}">
                <a16:creationId xmlns:a16="http://schemas.microsoft.com/office/drawing/2014/main" id="{EBD96763-9228-FAA7-84D8-8F94ECAF64F2}"/>
              </a:ext>
            </a:extLst>
          </p:cNvPr>
          <p:cNvSpPr/>
          <p:nvPr/>
        </p:nvSpPr>
        <p:spPr>
          <a:xfrm>
            <a:off x="3287688" y="4127579"/>
            <a:ext cx="2016224" cy="1655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04D63C06-B29C-F943-9C6F-4F93CB51DC22}"/>
              </a:ext>
            </a:extLst>
          </p:cNvPr>
          <p:cNvSpPr/>
          <p:nvPr/>
        </p:nvSpPr>
        <p:spPr>
          <a:xfrm>
            <a:off x="9408368" y="1191419"/>
            <a:ext cx="1872208" cy="441916"/>
          </a:xfrm>
          <a:prstGeom prst="rect">
            <a:avLst/>
          </a:prstGeom>
          <a:noFill/>
          <a:ln>
            <a:solidFill>
              <a:srgbClr val="0048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800" dirty="0">
                <a:solidFill>
                  <a:schemeClr val="tx1"/>
                </a:solidFill>
                <a:latin typeface="Microsoft YaHei" panose="020B0503020204020204" pitchFamily="34" charset="-122"/>
                <a:ea typeface="Microsoft YaHei" panose="020B0503020204020204" pitchFamily="34" charset="-122"/>
              </a:rPr>
              <a:t>Call 0x401014</a:t>
            </a:r>
            <a:endParaRPr lang="en-US" dirty="0">
              <a:solidFill>
                <a:schemeClr val="tx1"/>
              </a:solidFill>
            </a:endParaRPr>
          </a:p>
        </p:txBody>
      </p:sp>
    </p:spTree>
    <p:extLst>
      <p:ext uri="{BB962C8B-B14F-4D97-AF65-F5344CB8AC3E}">
        <p14:creationId xmlns:p14="http://schemas.microsoft.com/office/powerpoint/2010/main" val="39605240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第八步：右键跟随</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736"/>
            <a:ext cx="10651296" cy="525598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035462"/>
            <a:ext cx="10651296"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点右键</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跟随</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，进入该函数内部。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函数的返回值通过</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eax</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寄存器来完成，核心语句为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BB888FB1-3AE6-AD68-B093-EA9065DF1F5C}"/>
              </a:ext>
            </a:extLst>
          </p:cNvPr>
          <p:cNvPicPr>
            <a:picLocks noChangeAspect="1"/>
          </p:cNvPicPr>
          <p:nvPr/>
        </p:nvPicPr>
        <p:blipFill>
          <a:blip r:embed="rId3"/>
          <a:stretch>
            <a:fillRect/>
          </a:stretch>
        </p:blipFill>
        <p:spPr>
          <a:xfrm>
            <a:off x="1739516" y="1844824"/>
            <a:ext cx="8712968" cy="4408762"/>
          </a:xfrm>
          <a:prstGeom prst="rect">
            <a:avLst/>
          </a:prstGeom>
        </p:spPr>
      </p:pic>
      <p:sp>
        <p:nvSpPr>
          <p:cNvPr id="11" name="矩形 10">
            <a:extLst>
              <a:ext uri="{FF2B5EF4-FFF2-40B4-BE49-F238E27FC236}">
                <a16:creationId xmlns:a16="http://schemas.microsoft.com/office/drawing/2014/main" id="{545EF312-C965-45B3-59D7-85D3377D713E}"/>
              </a:ext>
            </a:extLst>
          </p:cNvPr>
          <p:cNvSpPr/>
          <p:nvPr/>
        </p:nvSpPr>
        <p:spPr>
          <a:xfrm>
            <a:off x="4439816" y="4509120"/>
            <a:ext cx="3024336" cy="3654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598DB76F-3F9A-4AF2-CE18-FE9EA785BA2B}"/>
              </a:ext>
            </a:extLst>
          </p:cNvPr>
          <p:cNvSpPr/>
          <p:nvPr/>
        </p:nvSpPr>
        <p:spPr>
          <a:xfrm>
            <a:off x="6600056" y="1182761"/>
            <a:ext cx="3075550" cy="594867"/>
          </a:xfrm>
          <a:prstGeom prst="rect">
            <a:avLst/>
          </a:prstGeom>
          <a:noFill/>
          <a:ln>
            <a:solidFill>
              <a:srgbClr val="0048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err="1">
                <a:solidFill>
                  <a:schemeClr val="tx1"/>
                </a:solidFill>
                <a:latin typeface="Microsoft YaHei" panose="020B0503020204020204" pitchFamily="34" charset="-122"/>
                <a:ea typeface="Microsoft YaHei" panose="020B0503020204020204" pitchFamily="34" charset="-122"/>
              </a:rPr>
              <a:t>c</a:t>
            </a:r>
            <a:r>
              <a:rPr kumimoji="1" lang="en-US" altLang="zh-CN" sz="1800" dirty="0" err="1">
                <a:solidFill>
                  <a:schemeClr val="tx1"/>
                </a:solidFill>
                <a:latin typeface="Microsoft YaHei" panose="020B0503020204020204" pitchFamily="34" charset="-122"/>
                <a:ea typeface="Microsoft YaHei" panose="020B0503020204020204" pitchFamily="34" charset="-122"/>
              </a:rPr>
              <a:t>mp</a:t>
            </a:r>
            <a:r>
              <a:rPr kumimoji="1" lang="en-US" altLang="zh-CN" sz="1800" dirty="0">
                <a:solidFill>
                  <a:schemeClr val="tx1"/>
                </a:solidFill>
                <a:latin typeface="Microsoft YaHei" panose="020B0503020204020204" pitchFamily="34" charset="-122"/>
                <a:ea typeface="Microsoft YaHei" panose="020B0503020204020204" pitchFamily="34" charset="-122"/>
              </a:rPr>
              <a:t> </a:t>
            </a:r>
            <a:r>
              <a:rPr kumimoji="1" lang="en-US" altLang="zh-CN" sz="1800" dirty="0" err="1">
                <a:solidFill>
                  <a:schemeClr val="tx1"/>
                </a:solidFill>
                <a:latin typeface="Microsoft YaHei" panose="020B0503020204020204" pitchFamily="34" charset="-122"/>
                <a:ea typeface="Microsoft YaHei" panose="020B0503020204020204" pitchFamily="34" charset="-122"/>
              </a:rPr>
              <a:t>dword</a:t>
            </a:r>
            <a:r>
              <a:rPr kumimoji="1" lang="en-US" altLang="zh-CN" sz="1800" dirty="0">
                <a:solidFill>
                  <a:schemeClr val="tx1"/>
                </a:solidFill>
                <a:latin typeface="Microsoft YaHei" panose="020B0503020204020204" pitchFamily="34" charset="-122"/>
                <a:ea typeface="Microsoft YaHei" panose="020B0503020204020204" pitchFamily="34" charset="-122"/>
              </a:rPr>
              <a:t> </a:t>
            </a:r>
            <a:r>
              <a:rPr kumimoji="1" lang="en-US" altLang="zh-CN" sz="1800" dirty="0" err="1">
                <a:solidFill>
                  <a:schemeClr val="tx1"/>
                </a:solidFill>
                <a:latin typeface="Microsoft YaHei" panose="020B0503020204020204" pitchFamily="34" charset="-122"/>
                <a:ea typeface="Microsoft YaHei" panose="020B0503020204020204" pitchFamily="34" charset="-122"/>
              </a:rPr>
              <a:t>ptr</a:t>
            </a:r>
            <a:r>
              <a:rPr kumimoji="1" lang="en-US" altLang="zh-CN" sz="1800" dirty="0">
                <a:solidFill>
                  <a:schemeClr val="tx1"/>
                </a:solidFill>
                <a:latin typeface="Microsoft YaHei" panose="020B0503020204020204" pitchFamily="34" charset="-122"/>
                <a:ea typeface="Microsoft YaHei" panose="020B0503020204020204" pitchFamily="34" charset="-122"/>
              </a:rPr>
              <a:t> [ebp-4], 0</a:t>
            </a:r>
          </a:p>
          <a:p>
            <a:r>
              <a:rPr kumimoji="1" lang="en-US" altLang="zh-CN" dirty="0" err="1">
                <a:solidFill>
                  <a:schemeClr val="tx1"/>
                </a:solidFill>
                <a:latin typeface="Microsoft YaHei" panose="020B0503020204020204" pitchFamily="34" charset="-122"/>
                <a:ea typeface="Microsoft YaHei" panose="020B0503020204020204" pitchFamily="34" charset="-122"/>
              </a:rPr>
              <a:t>sete</a:t>
            </a:r>
            <a:r>
              <a:rPr kumimoji="1" lang="en-US" altLang="zh-CN" dirty="0">
                <a:solidFill>
                  <a:schemeClr val="tx1"/>
                </a:solidFill>
                <a:latin typeface="Microsoft YaHei" panose="020B0503020204020204" pitchFamily="34" charset="-122"/>
                <a:ea typeface="Microsoft YaHei" panose="020B0503020204020204" pitchFamily="34" charset="-122"/>
              </a:rPr>
              <a:t> al</a:t>
            </a:r>
            <a:r>
              <a:rPr kumimoji="1" lang="en-US" altLang="zh-CN" sz="1800" dirty="0">
                <a:solidFill>
                  <a:schemeClr val="tx1"/>
                </a:solidFill>
                <a:latin typeface="Microsoft YaHei" panose="020B0503020204020204" pitchFamily="34" charset="-122"/>
                <a:ea typeface="Microsoft YaHei" panose="020B0503020204020204" pitchFamily="34" charset="-122"/>
              </a:rPr>
              <a:t> </a:t>
            </a:r>
            <a:endParaRPr lang="en-US" dirty="0">
              <a:solidFill>
                <a:schemeClr val="tx1"/>
              </a:solidFill>
            </a:endParaRPr>
          </a:p>
        </p:txBody>
      </p:sp>
    </p:spTree>
    <p:extLst>
      <p:ext uri="{BB962C8B-B14F-4D97-AF65-F5344CB8AC3E}">
        <p14:creationId xmlns:p14="http://schemas.microsoft.com/office/powerpoint/2010/main" val="3089774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第九步：修改汇编指令</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736"/>
            <a:ext cx="10651296" cy="525598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125339"/>
            <a:ext cx="10651296"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将                                           改为                 ，最终使</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eax</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寄存器值为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即可 。</a:t>
            </a:r>
          </a:p>
        </p:txBody>
      </p:sp>
      <p:pic>
        <p:nvPicPr>
          <p:cNvPr id="14" name="图片 13">
            <a:extLst>
              <a:ext uri="{FF2B5EF4-FFF2-40B4-BE49-F238E27FC236}">
                <a16:creationId xmlns:a16="http://schemas.microsoft.com/office/drawing/2014/main" id="{3DBC06EC-6698-9E66-D90D-1DEA54C3483B}"/>
              </a:ext>
            </a:extLst>
          </p:cNvPr>
          <p:cNvPicPr>
            <a:picLocks noChangeAspect="1"/>
          </p:cNvPicPr>
          <p:nvPr/>
        </p:nvPicPr>
        <p:blipFill>
          <a:blip r:embed="rId3"/>
          <a:stretch>
            <a:fillRect/>
          </a:stretch>
        </p:blipFill>
        <p:spPr>
          <a:xfrm>
            <a:off x="1912712" y="1844824"/>
            <a:ext cx="8366576" cy="4299706"/>
          </a:xfrm>
          <a:prstGeom prst="rect">
            <a:avLst/>
          </a:prstGeom>
        </p:spPr>
      </p:pic>
      <p:sp>
        <p:nvSpPr>
          <p:cNvPr id="15" name="矩形 14">
            <a:extLst>
              <a:ext uri="{FF2B5EF4-FFF2-40B4-BE49-F238E27FC236}">
                <a16:creationId xmlns:a16="http://schemas.microsoft.com/office/drawing/2014/main" id="{8BF91F06-A979-EC8D-B439-4A9B93B7EB1D}"/>
              </a:ext>
            </a:extLst>
          </p:cNvPr>
          <p:cNvSpPr/>
          <p:nvPr/>
        </p:nvSpPr>
        <p:spPr>
          <a:xfrm>
            <a:off x="1199456" y="1098832"/>
            <a:ext cx="3075550" cy="594867"/>
          </a:xfrm>
          <a:prstGeom prst="rect">
            <a:avLst/>
          </a:prstGeom>
          <a:noFill/>
          <a:ln>
            <a:solidFill>
              <a:srgbClr val="0048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err="1">
                <a:solidFill>
                  <a:schemeClr val="tx1"/>
                </a:solidFill>
                <a:latin typeface="Microsoft YaHei" panose="020B0503020204020204" pitchFamily="34" charset="-122"/>
                <a:ea typeface="Microsoft YaHei" panose="020B0503020204020204" pitchFamily="34" charset="-122"/>
              </a:rPr>
              <a:t>c</a:t>
            </a:r>
            <a:r>
              <a:rPr kumimoji="1" lang="en-US" altLang="zh-CN" sz="1800" dirty="0" err="1">
                <a:solidFill>
                  <a:schemeClr val="tx1"/>
                </a:solidFill>
                <a:latin typeface="Microsoft YaHei" panose="020B0503020204020204" pitchFamily="34" charset="-122"/>
                <a:ea typeface="Microsoft YaHei" panose="020B0503020204020204" pitchFamily="34" charset="-122"/>
              </a:rPr>
              <a:t>mp</a:t>
            </a:r>
            <a:r>
              <a:rPr kumimoji="1" lang="en-US" altLang="zh-CN" sz="1800" dirty="0">
                <a:solidFill>
                  <a:schemeClr val="tx1"/>
                </a:solidFill>
                <a:latin typeface="Microsoft YaHei" panose="020B0503020204020204" pitchFamily="34" charset="-122"/>
                <a:ea typeface="Microsoft YaHei" panose="020B0503020204020204" pitchFamily="34" charset="-122"/>
              </a:rPr>
              <a:t> </a:t>
            </a:r>
            <a:r>
              <a:rPr kumimoji="1" lang="en-US" altLang="zh-CN" sz="1800" dirty="0" err="1">
                <a:solidFill>
                  <a:schemeClr val="tx1"/>
                </a:solidFill>
                <a:latin typeface="Microsoft YaHei" panose="020B0503020204020204" pitchFamily="34" charset="-122"/>
                <a:ea typeface="Microsoft YaHei" panose="020B0503020204020204" pitchFamily="34" charset="-122"/>
              </a:rPr>
              <a:t>dword</a:t>
            </a:r>
            <a:r>
              <a:rPr kumimoji="1" lang="en-US" altLang="zh-CN" sz="1800" dirty="0">
                <a:solidFill>
                  <a:schemeClr val="tx1"/>
                </a:solidFill>
                <a:latin typeface="Microsoft YaHei" panose="020B0503020204020204" pitchFamily="34" charset="-122"/>
                <a:ea typeface="Microsoft YaHei" panose="020B0503020204020204" pitchFamily="34" charset="-122"/>
              </a:rPr>
              <a:t> </a:t>
            </a:r>
            <a:r>
              <a:rPr kumimoji="1" lang="en-US" altLang="zh-CN" sz="1800" dirty="0" err="1">
                <a:solidFill>
                  <a:schemeClr val="tx1"/>
                </a:solidFill>
                <a:latin typeface="Microsoft YaHei" panose="020B0503020204020204" pitchFamily="34" charset="-122"/>
                <a:ea typeface="Microsoft YaHei" panose="020B0503020204020204" pitchFamily="34" charset="-122"/>
              </a:rPr>
              <a:t>ptr</a:t>
            </a:r>
            <a:r>
              <a:rPr kumimoji="1" lang="en-US" altLang="zh-CN" sz="1800" dirty="0">
                <a:solidFill>
                  <a:schemeClr val="tx1"/>
                </a:solidFill>
                <a:latin typeface="Microsoft YaHei" panose="020B0503020204020204" pitchFamily="34" charset="-122"/>
                <a:ea typeface="Microsoft YaHei" panose="020B0503020204020204" pitchFamily="34" charset="-122"/>
              </a:rPr>
              <a:t> [ebp-4], 0</a:t>
            </a:r>
          </a:p>
          <a:p>
            <a:r>
              <a:rPr kumimoji="1" lang="en-US" altLang="zh-CN" dirty="0" err="1">
                <a:solidFill>
                  <a:schemeClr val="tx1"/>
                </a:solidFill>
                <a:latin typeface="Microsoft YaHei" panose="020B0503020204020204" pitchFamily="34" charset="-122"/>
                <a:ea typeface="Microsoft YaHei" panose="020B0503020204020204" pitchFamily="34" charset="-122"/>
              </a:rPr>
              <a:t>sete</a:t>
            </a:r>
            <a:r>
              <a:rPr kumimoji="1" lang="en-US" altLang="zh-CN" dirty="0">
                <a:solidFill>
                  <a:schemeClr val="tx1"/>
                </a:solidFill>
                <a:latin typeface="Microsoft YaHei" panose="020B0503020204020204" pitchFamily="34" charset="-122"/>
                <a:ea typeface="Microsoft YaHei" panose="020B0503020204020204" pitchFamily="34" charset="-122"/>
              </a:rPr>
              <a:t> al</a:t>
            </a:r>
            <a:r>
              <a:rPr kumimoji="1" lang="en-US" altLang="zh-CN" sz="1800" dirty="0">
                <a:solidFill>
                  <a:schemeClr val="tx1"/>
                </a:solidFill>
                <a:latin typeface="Microsoft YaHei" panose="020B0503020204020204" pitchFamily="34" charset="-122"/>
                <a:ea typeface="Microsoft YaHei" panose="020B0503020204020204" pitchFamily="34" charset="-122"/>
              </a:rPr>
              <a:t> </a:t>
            </a:r>
            <a:endParaRPr lang="en-US" dirty="0">
              <a:solidFill>
                <a:schemeClr val="tx1"/>
              </a:solidFill>
            </a:endParaRPr>
          </a:p>
        </p:txBody>
      </p:sp>
      <p:sp>
        <p:nvSpPr>
          <p:cNvPr id="16" name="矩形 15">
            <a:extLst>
              <a:ext uri="{FF2B5EF4-FFF2-40B4-BE49-F238E27FC236}">
                <a16:creationId xmlns:a16="http://schemas.microsoft.com/office/drawing/2014/main" id="{D1ECBC3A-FCC0-F8C4-7F52-5584F882FC0A}"/>
              </a:ext>
            </a:extLst>
          </p:cNvPr>
          <p:cNvSpPr/>
          <p:nvPr/>
        </p:nvSpPr>
        <p:spPr>
          <a:xfrm>
            <a:off x="4871864" y="1098831"/>
            <a:ext cx="1224136" cy="594867"/>
          </a:xfrm>
          <a:prstGeom prst="rect">
            <a:avLst/>
          </a:prstGeom>
          <a:noFill/>
          <a:ln>
            <a:solidFill>
              <a:srgbClr val="0048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dirty="0">
                <a:solidFill>
                  <a:schemeClr val="tx1"/>
                </a:solidFill>
                <a:latin typeface="Microsoft YaHei" panose="020B0503020204020204" pitchFamily="34" charset="-122"/>
                <a:ea typeface="Microsoft YaHei" panose="020B0503020204020204" pitchFamily="34" charset="-122"/>
              </a:rPr>
              <a:t>mov</a:t>
            </a:r>
            <a:r>
              <a:rPr kumimoji="1" lang="zh-CN" altLang="en-US" dirty="0">
                <a:solidFill>
                  <a:schemeClr val="tx1"/>
                </a:solidFill>
                <a:latin typeface="Microsoft YaHei" panose="020B0503020204020204" pitchFamily="34" charset="-122"/>
                <a:ea typeface="Microsoft YaHei" panose="020B0503020204020204" pitchFamily="34" charset="-122"/>
              </a:rPr>
              <a:t> </a:t>
            </a:r>
            <a:r>
              <a:rPr kumimoji="1" lang="en-US" altLang="zh-CN" dirty="0">
                <a:solidFill>
                  <a:schemeClr val="tx1"/>
                </a:solidFill>
                <a:latin typeface="Microsoft YaHei" panose="020B0503020204020204" pitchFamily="34" charset="-122"/>
                <a:ea typeface="Microsoft YaHei" panose="020B0503020204020204" pitchFamily="34" charset="-122"/>
              </a:rPr>
              <a:t>al,</a:t>
            </a:r>
            <a:r>
              <a:rPr kumimoji="1" lang="zh-CN" altLang="en-US" dirty="0">
                <a:solidFill>
                  <a:schemeClr val="tx1"/>
                </a:solidFill>
                <a:latin typeface="Microsoft YaHei" panose="020B0503020204020204" pitchFamily="34" charset="-122"/>
                <a:ea typeface="Microsoft YaHei" panose="020B0503020204020204" pitchFamily="34" charset="-122"/>
              </a:rPr>
              <a:t> </a:t>
            </a:r>
            <a:r>
              <a:rPr kumimoji="1" lang="en-US" altLang="zh-CN" dirty="0">
                <a:solidFill>
                  <a:schemeClr val="tx1"/>
                </a:solidFill>
                <a:latin typeface="Microsoft YaHei" panose="020B0503020204020204" pitchFamily="34" charset="-122"/>
                <a:ea typeface="Microsoft YaHei" panose="020B0503020204020204" pitchFamily="34" charset="-122"/>
              </a:rPr>
              <a:t>1</a:t>
            </a:r>
          </a:p>
          <a:p>
            <a:r>
              <a:rPr kumimoji="1" lang="en-US" dirty="0" err="1">
                <a:solidFill>
                  <a:schemeClr val="tx1"/>
                </a:solidFill>
                <a:latin typeface="Microsoft YaHei" panose="020B0503020204020204" pitchFamily="34" charset="-122"/>
                <a:ea typeface="Microsoft YaHei" panose="020B0503020204020204" pitchFamily="34" charset="-122"/>
              </a:rPr>
              <a:t>nop</a:t>
            </a:r>
            <a:endParaRPr lang="en-US" dirty="0">
              <a:solidFill>
                <a:schemeClr val="tx1"/>
              </a:solidFill>
            </a:endParaRPr>
          </a:p>
        </p:txBody>
      </p:sp>
    </p:spTree>
    <p:extLst>
      <p:ext uri="{BB962C8B-B14F-4D97-AF65-F5344CB8AC3E}">
        <p14:creationId xmlns:p14="http://schemas.microsoft.com/office/powerpoint/2010/main" val="833959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第十步：保存</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736"/>
            <a:ext cx="10651296" cy="5255989"/>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035462"/>
            <a:ext cx="10651296"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此时，无论输入密码正确与否，均将通过测试。</a:t>
            </a:r>
          </a:p>
        </p:txBody>
      </p:sp>
    </p:spTree>
    <p:extLst>
      <p:ext uri="{BB962C8B-B14F-4D97-AF65-F5344CB8AC3E}">
        <p14:creationId xmlns:p14="http://schemas.microsoft.com/office/powerpoint/2010/main" val="2163191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2C91B1-245D-3264-D824-2C6B17C4E6FC}"/>
              </a:ext>
            </a:extLst>
          </p:cNvPr>
          <p:cNvSpPr txBox="1"/>
          <p:nvPr/>
        </p:nvSpPr>
        <p:spPr>
          <a:xfrm>
            <a:off x="5439410" y="548680"/>
            <a:ext cx="1313180" cy="769441"/>
          </a:xfrm>
          <a:prstGeom prst="rect">
            <a:avLst/>
          </a:prstGeom>
          <a:noFill/>
        </p:spPr>
        <p:txBody>
          <a:bodyPr wrap="none" rtlCol="0">
            <a:spAutoFit/>
          </a:bodyPr>
          <a:lstStyle/>
          <a:p>
            <a:r>
              <a:rPr kumimoji="1" lang="zh-CN" altLang="en-US" sz="4400" b="1" dirty="0">
                <a:solidFill>
                  <a:srgbClr val="0048AA"/>
                </a:solidFill>
                <a:latin typeface="Microsoft YaHei" panose="020B0503020204020204" pitchFamily="34" charset="-122"/>
                <a:ea typeface="Microsoft YaHei" panose="020B0503020204020204" pitchFamily="34" charset="-122"/>
              </a:rPr>
              <a:t>目录</a:t>
            </a:r>
          </a:p>
        </p:txBody>
      </p:sp>
      <p:grpSp>
        <p:nvGrpSpPr>
          <p:cNvPr id="9" name="组合 8">
            <a:extLst>
              <a:ext uri="{FF2B5EF4-FFF2-40B4-BE49-F238E27FC236}">
                <a16:creationId xmlns:a16="http://schemas.microsoft.com/office/drawing/2014/main" id="{AC8E2ED7-7683-5F26-3314-E3907882ACB4}"/>
              </a:ext>
            </a:extLst>
          </p:cNvPr>
          <p:cNvGrpSpPr/>
          <p:nvPr/>
        </p:nvGrpSpPr>
        <p:grpSpPr>
          <a:xfrm>
            <a:off x="3287688" y="1916832"/>
            <a:ext cx="5976664" cy="576064"/>
            <a:chOff x="3215680" y="2204864"/>
            <a:chExt cx="5976664" cy="576064"/>
          </a:xfrm>
        </p:grpSpPr>
        <p:sp>
          <p:nvSpPr>
            <p:cNvPr id="7" name="矩形 6">
              <a:extLst>
                <a:ext uri="{FF2B5EF4-FFF2-40B4-BE49-F238E27FC236}">
                  <a16:creationId xmlns:a16="http://schemas.microsoft.com/office/drawing/2014/main" id="{532F2316-F8C4-30CC-A0EE-C0ED10DFFCF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01</a:t>
              </a:r>
              <a:endParaRPr kumimoji="1" lang="zh-CN" altLang="en-US" sz="2800"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0C38EC24-B8D7-6357-017D-1BCFE63759D3}"/>
                </a:ext>
              </a:extLst>
            </p:cNvPr>
            <p:cNvSpPr/>
            <p:nvPr/>
          </p:nvSpPr>
          <p:spPr>
            <a:xfrm>
              <a:off x="4655840" y="2204864"/>
              <a:ext cx="4536504" cy="576064"/>
            </a:xfrm>
            <a:prstGeom prst="rect">
              <a:avLst/>
            </a:prstGeom>
            <a:solidFill>
              <a:srgbClr val="D6D6D6"/>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US" altLang="zh-CN" sz="2800" dirty="0">
                  <a:solidFill>
                    <a:schemeClr val="tx1">
                      <a:lumMod val="85000"/>
                      <a:lumOff val="15000"/>
                    </a:schemeClr>
                  </a:solidFill>
                  <a:latin typeface="Microsoft YaHei" panose="020B0503020204020204" pitchFamily="34" charset="-122"/>
                  <a:ea typeface="Microsoft YaHei" panose="020B0503020204020204" pitchFamily="34" charset="-122"/>
                </a:rPr>
                <a:t>PE</a:t>
              </a:r>
              <a:r>
                <a:rPr kumimoji="1" lang="zh-CN" altLang="en-US" sz="2800" dirty="0">
                  <a:solidFill>
                    <a:schemeClr val="tx1">
                      <a:lumMod val="85000"/>
                      <a:lumOff val="15000"/>
                    </a:schemeClr>
                  </a:solidFill>
                  <a:latin typeface="Microsoft YaHei" panose="020B0503020204020204" pitchFamily="34" charset="-122"/>
                  <a:ea typeface="Microsoft YaHei" panose="020B0503020204020204" pitchFamily="34" charset="-122"/>
                </a:rPr>
                <a:t>文件格式</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10" name="组合 9">
            <a:extLst>
              <a:ext uri="{FF2B5EF4-FFF2-40B4-BE49-F238E27FC236}">
                <a16:creationId xmlns:a16="http://schemas.microsoft.com/office/drawing/2014/main" id="{0429C429-E869-FC2A-249C-4485661662EF}"/>
              </a:ext>
            </a:extLst>
          </p:cNvPr>
          <p:cNvGrpSpPr/>
          <p:nvPr/>
        </p:nvGrpSpPr>
        <p:grpSpPr>
          <a:xfrm>
            <a:off x="3287688" y="2803575"/>
            <a:ext cx="5976664" cy="576064"/>
            <a:chOff x="3215680" y="2204864"/>
            <a:chExt cx="5976664" cy="576064"/>
          </a:xfrm>
        </p:grpSpPr>
        <p:sp>
          <p:nvSpPr>
            <p:cNvPr id="11" name="矩形 10">
              <a:extLst>
                <a:ext uri="{FF2B5EF4-FFF2-40B4-BE49-F238E27FC236}">
                  <a16:creationId xmlns:a16="http://schemas.microsoft.com/office/drawing/2014/main" id="{894D9F5F-EC52-A50D-1DFA-E26CD04C55B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latin typeface="Microsoft YaHei" panose="020B0503020204020204" pitchFamily="34" charset="-122"/>
                  <a:ea typeface="Microsoft YaHei" panose="020B0503020204020204" pitchFamily="34" charset="-122"/>
                </a:rPr>
                <a:t>02</a:t>
              </a:r>
              <a:endParaRPr kumimoji="1" lang="zh-CN" altLang="en-US" sz="2800" b="1"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5356FB38-7F76-FBB1-BAC1-AFEF42D8FCFF}"/>
                </a:ext>
              </a:extLst>
            </p:cNvPr>
            <p:cNvSpPr/>
            <p:nvPr/>
          </p:nvSpPr>
          <p:spPr>
            <a:xfrm>
              <a:off x="4655840" y="2204864"/>
              <a:ext cx="4536504"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latin typeface="Microsoft YaHei" panose="020B0503020204020204" pitchFamily="34" charset="-122"/>
                  <a:ea typeface="Microsoft YaHei" panose="020B0503020204020204" pitchFamily="34" charset="-122"/>
                </a:rPr>
                <a:t>  </a:t>
              </a: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虚拟内存</a:t>
              </a:r>
            </a:p>
          </p:txBody>
        </p:sp>
      </p:grpSp>
      <p:grpSp>
        <p:nvGrpSpPr>
          <p:cNvPr id="13" name="组合 12">
            <a:extLst>
              <a:ext uri="{FF2B5EF4-FFF2-40B4-BE49-F238E27FC236}">
                <a16:creationId xmlns:a16="http://schemas.microsoft.com/office/drawing/2014/main" id="{085B336E-CAEF-A723-DE79-29F9B1744562}"/>
              </a:ext>
            </a:extLst>
          </p:cNvPr>
          <p:cNvGrpSpPr/>
          <p:nvPr/>
        </p:nvGrpSpPr>
        <p:grpSpPr>
          <a:xfrm>
            <a:off x="3287688" y="3690318"/>
            <a:ext cx="5976664" cy="576064"/>
            <a:chOff x="3215680" y="2204864"/>
            <a:chExt cx="5976664" cy="576064"/>
          </a:xfrm>
        </p:grpSpPr>
        <p:sp>
          <p:nvSpPr>
            <p:cNvPr id="14" name="矩形 13">
              <a:extLst>
                <a:ext uri="{FF2B5EF4-FFF2-40B4-BE49-F238E27FC236}">
                  <a16:creationId xmlns:a16="http://schemas.microsoft.com/office/drawing/2014/main" id="{39FAFEB2-7BE1-FA8E-4242-AEF2DAB530DB}"/>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03</a:t>
              </a:r>
              <a:endParaRPr kumimoji="1" lang="zh-CN" altLang="en-US" sz="2800" b="1" dirty="0">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20F92446-92C1-8353-D1C5-60AC6A7AD6AE}"/>
                </a:ext>
              </a:extLst>
            </p:cNvPr>
            <p:cNvSpPr/>
            <p:nvPr/>
          </p:nvSpPr>
          <p:spPr>
            <a:xfrm>
              <a:off x="4655840" y="2204864"/>
              <a:ext cx="4536504"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latin typeface="Microsoft YaHei" panose="020B0503020204020204" pitchFamily="34" charset="-122"/>
                  <a:ea typeface="Microsoft YaHei" panose="020B0503020204020204" pitchFamily="34" charset="-122"/>
                </a:rPr>
                <a:t>  </a:t>
              </a: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调试分析工具</a:t>
              </a:r>
            </a:p>
          </p:txBody>
        </p:sp>
      </p:grpSp>
      <p:grpSp>
        <p:nvGrpSpPr>
          <p:cNvPr id="2" name="组合 1">
            <a:extLst>
              <a:ext uri="{FF2B5EF4-FFF2-40B4-BE49-F238E27FC236}">
                <a16:creationId xmlns:a16="http://schemas.microsoft.com/office/drawing/2014/main" id="{431DD1B1-9AF3-0EBA-E485-A557D7D0AB1E}"/>
              </a:ext>
            </a:extLst>
          </p:cNvPr>
          <p:cNvGrpSpPr/>
          <p:nvPr/>
        </p:nvGrpSpPr>
        <p:grpSpPr>
          <a:xfrm>
            <a:off x="3287688" y="4577061"/>
            <a:ext cx="5976664" cy="576064"/>
            <a:chOff x="3215680" y="2204864"/>
            <a:chExt cx="5976664" cy="576064"/>
          </a:xfrm>
        </p:grpSpPr>
        <p:sp>
          <p:nvSpPr>
            <p:cNvPr id="3" name="矩形 2">
              <a:extLst>
                <a:ext uri="{FF2B5EF4-FFF2-40B4-BE49-F238E27FC236}">
                  <a16:creationId xmlns:a16="http://schemas.microsoft.com/office/drawing/2014/main" id="{FA052E4A-F873-7074-3063-08B572C01B7C}"/>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04</a:t>
              </a:r>
              <a:endParaRPr kumimoji="1" lang="zh-CN" altLang="en-US" sz="28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785ECFDD-4396-7AAB-873D-FD731FAFBFF0}"/>
                </a:ext>
              </a:extLst>
            </p:cNvPr>
            <p:cNvSpPr/>
            <p:nvPr/>
          </p:nvSpPr>
          <p:spPr>
            <a:xfrm>
              <a:off x="4655840" y="2204864"/>
              <a:ext cx="4536504"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rPr>
                <a:t> PE</a:t>
              </a: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文件代码注入实验</a:t>
              </a:r>
            </a:p>
          </p:txBody>
        </p:sp>
      </p:grpSp>
      <p:grpSp>
        <p:nvGrpSpPr>
          <p:cNvPr id="6" name="组合 5">
            <a:extLst>
              <a:ext uri="{FF2B5EF4-FFF2-40B4-BE49-F238E27FC236}">
                <a16:creationId xmlns:a16="http://schemas.microsoft.com/office/drawing/2014/main" id="{9FA28FAA-7C70-B485-F399-45E471916CE3}"/>
              </a:ext>
            </a:extLst>
          </p:cNvPr>
          <p:cNvGrpSpPr/>
          <p:nvPr/>
        </p:nvGrpSpPr>
        <p:grpSpPr>
          <a:xfrm>
            <a:off x="3287688" y="5457327"/>
            <a:ext cx="5976664" cy="576064"/>
            <a:chOff x="3215680" y="2204864"/>
            <a:chExt cx="5976664" cy="576064"/>
          </a:xfrm>
        </p:grpSpPr>
        <p:sp>
          <p:nvSpPr>
            <p:cNvPr id="16" name="矩形 15">
              <a:extLst>
                <a:ext uri="{FF2B5EF4-FFF2-40B4-BE49-F238E27FC236}">
                  <a16:creationId xmlns:a16="http://schemas.microsoft.com/office/drawing/2014/main" id="{DEE05C5C-9EE5-CC2E-2331-D38F6FB1E49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05</a:t>
              </a:r>
              <a:endParaRPr kumimoji="1" lang="zh-CN" altLang="en-US" sz="2800" b="1"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C88C907F-A462-0819-2CC4-6277A79F1708}"/>
                </a:ext>
              </a:extLst>
            </p:cNvPr>
            <p:cNvSpPr/>
            <p:nvPr/>
          </p:nvSpPr>
          <p:spPr>
            <a:xfrm>
              <a:off x="4655840" y="2204864"/>
              <a:ext cx="4536504"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软件破解实验</a:t>
              </a:r>
            </a:p>
          </p:txBody>
        </p:sp>
      </p:grpSp>
    </p:spTree>
    <p:extLst>
      <p:ext uri="{BB962C8B-B14F-4D97-AF65-F5344CB8AC3E}">
        <p14:creationId xmlns:p14="http://schemas.microsoft.com/office/powerpoint/2010/main" val="657685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加壳</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6CE332CB-BBAA-218E-4291-B4B3A8711911}"/>
              </a:ext>
            </a:extLst>
          </p:cNvPr>
          <p:cNvSpPr/>
          <p:nvPr/>
        </p:nvSpPr>
        <p:spPr>
          <a:xfrm>
            <a:off x="773942" y="1052513"/>
            <a:ext cx="5106158" cy="2376487"/>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99F157C-2B4A-1C9C-8655-0B154479970F}"/>
              </a:ext>
            </a:extLst>
          </p:cNvPr>
          <p:cNvSpPr txBox="1"/>
          <p:nvPr/>
        </p:nvSpPr>
        <p:spPr>
          <a:xfrm>
            <a:off x="835475" y="1596896"/>
            <a:ext cx="4983089"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全称是</a:t>
            </a:r>
            <a:r>
              <a:rPr kumimoji="1" lang="zh-CN" altLang="en-US" sz="2000" dirty="0">
                <a:latin typeface="Microsoft YaHei" panose="020B0503020204020204" pitchFamily="34" charset="-122"/>
                <a:ea typeface="Microsoft YaHei" panose="020B0503020204020204" pitchFamily="34" charset="-122"/>
              </a:rPr>
              <a:t>可执行程序资源压缩</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，是保护文件的常用手段。加壳过的程序可以直接运行，但是不能查看源代码。要经过</a:t>
            </a:r>
            <a:r>
              <a:rPr kumimoji="1" lang="zh-CN" altLang="en-US" sz="2000" dirty="0">
                <a:latin typeface="Microsoft YaHei" panose="020B0503020204020204" pitchFamily="34" charset="-122"/>
                <a:ea typeface="Microsoft YaHei" panose="020B0503020204020204" pitchFamily="34" charset="-122"/>
              </a:rPr>
              <a:t>脱壳</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才可以查看源代码。</a:t>
            </a:r>
          </a:p>
        </p:txBody>
      </p:sp>
      <p:sp>
        <p:nvSpPr>
          <p:cNvPr id="12" name="文本框 11">
            <a:extLst>
              <a:ext uri="{FF2B5EF4-FFF2-40B4-BE49-F238E27FC236}">
                <a16:creationId xmlns:a16="http://schemas.microsoft.com/office/drawing/2014/main" id="{728DB136-1650-FF4C-8907-AED375F860A7}"/>
              </a:ext>
            </a:extLst>
          </p:cNvPr>
          <p:cNvSpPr txBox="1"/>
          <p:nvPr/>
        </p:nvSpPr>
        <p:spPr>
          <a:xfrm>
            <a:off x="839416" y="1093872"/>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定义</a:t>
            </a:r>
          </a:p>
        </p:txBody>
      </p:sp>
      <p:sp>
        <p:nvSpPr>
          <p:cNvPr id="15" name="矩形 14">
            <a:extLst>
              <a:ext uri="{FF2B5EF4-FFF2-40B4-BE49-F238E27FC236}">
                <a16:creationId xmlns:a16="http://schemas.microsoft.com/office/drawing/2014/main" id="{05E02D09-94B9-8EDB-4FCC-753EFE0CE9B5}"/>
              </a:ext>
            </a:extLst>
          </p:cNvPr>
          <p:cNvSpPr/>
          <p:nvPr/>
        </p:nvSpPr>
        <p:spPr>
          <a:xfrm>
            <a:off x="6311900" y="1042190"/>
            <a:ext cx="5118882" cy="2386810"/>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4830AFE-B9A7-799D-25CF-8490C49184E2}"/>
              </a:ext>
            </a:extLst>
          </p:cNvPr>
          <p:cNvSpPr txBox="1"/>
          <p:nvPr/>
        </p:nvSpPr>
        <p:spPr>
          <a:xfrm>
            <a:off x="6373436" y="1596895"/>
            <a:ext cx="4983089" cy="1596014"/>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利用特殊的算法，对</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exe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dll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文件里的代码、资源进行</a:t>
            </a:r>
            <a:r>
              <a:rPr kumimoji="1" lang="zh-CN" altLang="en-US" sz="2000" dirty="0">
                <a:latin typeface="Microsoft YaHei" panose="020B0503020204020204" pitchFamily="34" charset="-122"/>
                <a:ea typeface="Microsoft YaHei" panose="020B0503020204020204" pitchFamily="34" charset="-122"/>
              </a:rPr>
              <a:t>压缩、加密</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。类似</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winzip</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的效果，不过这个压缩之后的文件，可以独立运行，解压过程完全隐蔽，都在内存中完成。</a:t>
            </a:r>
          </a:p>
        </p:txBody>
      </p:sp>
      <p:sp>
        <p:nvSpPr>
          <p:cNvPr id="17" name="文本框 16">
            <a:extLst>
              <a:ext uri="{FF2B5EF4-FFF2-40B4-BE49-F238E27FC236}">
                <a16:creationId xmlns:a16="http://schemas.microsoft.com/office/drawing/2014/main" id="{51E0EE77-DC38-0F9A-6061-05E58D58C015}"/>
              </a:ext>
            </a:extLst>
          </p:cNvPr>
          <p:cNvSpPr txBox="1"/>
          <p:nvPr/>
        </p:nvSpPr>
        <p:spPr>
          <a:xfrm>
            <a:off x="6380614" y="1095915"/>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加壳方法</a:t>
            </a:r>
          </a:p>
        </p:txBody>
      </p:sp>
      <p:sp>
        <p:nvSpPr>
          <p:cNvPr id="18" name="矩形 17">
            <a:extLst>
              <a:ext uri="{FF2B5EF4-FFF2-40B4-BE49-F238E27FC236}">
                <a16:creationId xmlns:a16="http://schemas.microsoft.com/office/drawing/2014/main" id="{FE30E0F5-7749-0897-79B4-D99A2137F269}"/>
              </a:ext>
            </a:extLst>
          </p:cNvPr>
          <p:cNvSpPr/>
          <p:nvPr/>
        </p:nvSpPr>
        <p:spPr>
          <a:xfrm>
            <a:off x="773942" y="3646241"/>
            <a:ext cx="5106158" cy="26624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6FCC5BE-CE0F-41F8-170B-13CA66B6B508}"/>
              </a:ext>
            </a:extLst>
          </p:cNvPr>
          <p:cNvSpPr txBox="1"/>
          <p:nvPr/>
        </p:nvSpPr>
        <p:spPr>
          <a:xfrm>
            <a:off x="835476" y="4277033"/>
            <a:ext cx="4983089" cy="1980735"/>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附加在原始程序上的</a:t>
            </a:r>
            <a:r>
              <a:rPr kumimoji="1" lang="zh-CN" altLang="en-US" sz="2000" dirty="0">
                <a:latin typeface="Microsoft YaHei" panose="020B0503020204020204" pitchFamily="34" charset="-122"/>
                <a:ea typeface="Microsoft YaHei" panose="020B0503020204020204" pitchFamily="34" charset="-122"/>
              </a:rPr>
              <a:t>解压程序</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通过</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Windows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加载器载入内存后，先于原始程序执行，得到控制权，执行过程中对原始程序进行</a:t>
            </a:r>
            <a:r>
              <a:rPr kumimoji="1" lang="zh-CN" altLang="en-US" sz="2000" dirty="0">
                <a:latin typeface="Microsoft YaHei" panose="020B0503020204020204" pitchFamily="34" charset="-122"/>
                <a:ea typeface="Microsoft YaHei" panose="020B0503020204020204" pitchFamily="34" charset="-122"/>
              </a:rPr>
              <a:t>解密、还原</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，还原后再把控制权交还给原始程序，执行原来的代码部分。</a:t>
            </a:r>
          </a:p>
        </p:txBody>
      </p:sp>
      <p:sp>
        <p:nvSpPr>
          <p:cNvPr id="20" name="文本框 19">
            <a:extLst>
              <a:ext uri="{FF2B5EF4-FFF2-40B4-BE49-F238E27FC236}">
                <a16:creationId xmlns:a16="http://schemas.microsoft.com/office/drawing/2014/main" id="{9C1413BD-A79A-0452-2EB7-045EC619E248}"/>
              </a:ext>
            </a:extLst>
          </p:cNvPr>
          <p:cNvSpPr txBox="1"/>
          <p:nvPr/>
        </p:nvSpPr>
        <p:spPr>
          <a:xfrm>
            <a:off x="839416" y="3689838"/>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运行方法</a:t>
            </a:r>
          </a:p>
        </p:txBody>
      </p:sp>
      <p:sp>
        <p:nvSpPr>
          <p:cNvPr id="21" name="矩形 20">
            <a:extLst>
              <a:ext uri="{FF2B5EF4-FFF2-40B4-BE49-F238E27FC236}">
                <a16:creationId xmlns:a16="http://schemas.microsoft.com/office/drawing/2014/main" id="{2751344F-3469-7F63-15F6-A744DC2ABAEF}"/>
              </a:ext>
            </a:extLst>
          </p:cNvPr>
          <p:cNvSpPr/>
          <p:nvPr/>
        </p:nvSpPr>
        <p:spPr>
          <a:xfrm>
            <a:off x="6319080" y="3645285"/>
            <a:ext cx="5106158" cy="2663440"/>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D79CB8B8-6A31-C76B-B7D2-C5A9DBD0AC19}"/>
              </a:ext>
            </a:extLst>
          </p:cNvPr>
          <p:cNvSpPr txBox="1"/>
          <p:nvPr/>
        </p:nvSpPr>
        <p:spPr>
          <a:xfrm>
            <a:off x="6380614" y="4277294"/>
            <a:ext cx="4983089" cy="1980735"/>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加上外壳后，原始程序代码在磁盘文件中一般是以加密后的形式存在的，只在执行时在内存中还原，这样就可以比较有效地</a:t>
            </a:r>
            <a:r>
              <a:rPr kumimoji="1" lang="zh-CN" altLang="en-US" sz="2000" dirty="0">
                <a:latin typeface="Microsoft YaHei" panose="020B0503020204020204" pitchFamily="34" charset="-122"/>
                <a:ea typeface="Microsoft YaHei" panose="020B0503020204020204" pitchFamily="34" charset="-122"/>
              </a:rPr>
              <a:t>防止破解者对程序文件的非法修改和静态反编译</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
        <p:nvSpPr>
          <p:cNvPr id="23" name="文本框 22">
            <a:extLst>
              <a:ext uri="{FF2B5EF4-FFF2-40B4-BE49-F238E27FC236}">
                <a16:creationId xmlns:a16="http://schemas.microsoft.com/office/drawing/2014/main" id="{49C9E84B-44C3-2DF5-061E-725787C51F60}"/>
              </a:ext>
            </a:extLst>
          </p:cNvPr>
          <p:cNvSpPr txBox="1"/>
          <p:nvPr/>
        </p:nvSpPr>
        <p:spPr>
          <a:xfrm>
            <a:off x="6384554" y="3690099"/>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功能</a:t>
            </a:r>
          </a:p>
        </p:txBody>
      </p:sp>
    </p:spTree>
    <p:extLst>
      <p:ext uri="{BB962C8B-B14F-4D97-AF65-F5344CB8AC3E}">
        <p14:creationId xmlns:p14="http://schemas.microsoft.com/office/powerpoint/2010/main" val="50612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p:bldP spid="15" grpId="0" animBg="1"/>
      <p:bldP spid="16" grpId="0"/>
      <p:bldP spid="17" grpId="0"/>
      <p:bldP spid="18" grpId="0" animBg="1"/>
      <p:bldP spid="19" grpId="0"/>
      <p:bldP spid="20" grpId="0"/>
      <p:bldP spid="21" grpId="0" animBg="1"/>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加壳分类</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0F44430-9A0B-4002-7AEA-7A41764A1036}"/>
              </a:ext>
            </a:extLst>
          </p:cNvPr>
          <p:cNvSpPr/>
          <p:nvPr/>
        </p:nvSpPr>
        <p:spPr>
          <a:xfrm>
            <a:off x="6313488" y="1062089"/>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A5FFB534-A007-DC6E-779C-C54B198959B3}"/>
              </a:ext>
            </a:extLst>
          </p:cNvPr>
          <p:cNvSpPr txBox="1"/>
          <p:nvPr/>
        </p:nvSpPr>
        <p:spPr>
          <a:xfrm>
            <a:off x="6450969" y="1158396"/>
            <a:ext cx="1107996"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加密壳</a:t>
            </a:r>
          </a:p>
        </p:txBody>
      </p:sp>
      <p:sp>
        <p:nvSpPr>
          <p:cNvPr id="11" name="文本框 10">
            <a:extLst>
              <a:ext uri="{FF2B5EF4-FFF2-40B4-BE49-F238E27FC236}">
                <a16:creationId xmlns:a16="http://schemas.microsoft.com/office/drawing/2014/main" id="{4FEA0D78-1385-719C-4EF9-069CC2B7058E}"/>
              </a:ext>
            </a:extLst>
          </p:cNvPr>
          <p:cNvSpPr txBox="1"/>
          <p:nvPr/>
        </p:nvSpPr>
        <p:spPr>
          <a:xfrm>
            <a:off x="6450969" y="1938793"/>
            <a:ext cx="4824536" cy="159607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加密壳种类比较多，不同的壳侧重点不同，一些壳单纯保护程序，另一些壳提供额外的功能，如提供注册机制、使用次数、时间限制等。</a:t>
            </a:r>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107996"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压缩壳</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929217"/>
            <a:ext cx="4824536"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压缩壳的特点是</a:t>
            </a:r>
            <a:r>
              <a:rPr kumimoji="1" lang="zh-CN" altLang="en-US" sz="2000" dirty="0">
                <a:latin typeface="Microsoft YaHei" panose="020B0503020204020204" pitchFamily="34" charset="-122"/>
                <a:ea typeface="Microsoft YaHei" panose="020B0503020204020204" pitchFamily="34" charset="-122"/>
              </a:rPr>
              <a:t>减小软件体积</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大小，方便软件存储和传输，加密保护不是重点。</a:t>
            </a:r>
          </a:p>
        </p:txBody>
      </p:sp>
    </p:spTree>
    <p:extLst>
      <p:ext uri="{BB962C8B-B14F-4D97-AF65-F5344CB8AC3E}">
        <p14:creationId xmlns:p14="http://schemas.microsoft.com/office/powerpoint/2010/main" val="221838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3A9C12F-C8D1-8E1B-6C72-1E46BAA92A18}"/>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存放着所使用的</a:t>
            </a:r>
            <a:r>
              <a:rPr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动态链接库等外来函数与文件的信息</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PE</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文件的节是</a:t>
            </a:r>
          </a:p>
        </p:txBody>
      </p:sp>
      <p:sp>
        <p:nvSpPr>
          <p:cNvPr id="7" name="文本框 6">
            <a:extLst>
              <a:ext uri="{FF2B5EF4-FFF2-40B4-BE49-F238E27FC236}">
                <a16:creationId xmlns:a16="http://schemas.microsoft.com/office/drawing/2014/main" id="{F613177D-5C1A-52E1-D146-F7EAD339FF8A}"/>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code</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41431D5E-F7D8-B712-582D-1B3BA1854F97}"/>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data</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BE0E93F8-4B68-D131-72D4-4EF5FB6A7841}"/>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edata</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5BF0BC6B-45F7-961D-FE47-88DA691DB225}"/>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idata</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7F4F1B8-83C7-2812-5452-42F404585DE7}"/>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2" name="椭圆 11">
            <a:extLst>
              <a:ext uri="{FF2B5EF4-FFF2-40B4-BE49-F238E27FC236}">
                <a16:creationId xmlns:a16="http://schemas.microsoft.com/office/drawing/2014/main" id="{3C99868C-B44E-0523-A7BE-D219BBFB337D}"/>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椭圆 12">
            <a:extLst>
              <a:ext uri="{FF2B5EF4-FFF2-40B4-BE49-F238E27FC236}">
                <a16:creationId xmlns:a16="http://schemas.microsoft.com/office/drawing/2014/main" id="{7AF995B6-8B92-FD3B-C8D6-2CDBF624CB62}"/>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4" name="椭圆 13">
            <a:extLst>
              <a:ext uri="{FF2B5EF4-FFF2-40B4-BE49-F238E27FC236}">
                <a16:creationId xmlns:a16="http://schemas.microsoft.com/office/drawing/2014/main" id="{640FB601-BB81-D561-BA92-AFBE20AFFD88}"/>
              </a:ext>
            </a:extLst>
          </p:cNvPr>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5" name="矩形: 圆角 14">
            <a:extLst>
              <a:ext uri="{FF2B5EF4-FFF2-40B4-BE49-F238E27FC236}">
                <a16:creationId xmlns:a16="http://schemas.microsoft.com/office/drawing/2014/main" id="{49C82149-8651-14B4-FF5E-D9587836338E}"/>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8DAFF261-59CE-C230-1AD7-505D307D4A59}"/>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05FAB3A9-5A90-89F6-6421-DCEF005F0B2E}"/>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Block">
              <a:extLst>
                <a:ext uri="{FF2B5EF4-FFF2-40B4-BE49-F238E27FC236}">
                  <a16:creationId xmlns:a16="http://schemas.microsoft.com/office/drawing/2014/main" id="{46EABB67-8167-1DF0-E58B-F7E08B0A38E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ypeText">
              <a:extLst>
                <a:ext uri="{FF2B5EF4-FFF2-40B4-BE49-F238E27FC236}">
                  <a16:creationId xmlns:a16="http://schemas.microsoft.com/office/drawing/2014/main" id="{99EF7C63-C5D9-8CAE-F219-246986A83E12}"/>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9D7F76FF-1937-8E81-28F3-4DAF0D23DB1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25B0F264-7BB0-846C-7FA0-30D82B3DB9E6}"/>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76182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11751</TotalTime>
  <Words>4644</Words>
  <Application>Microsoft Macintosh PowerPoint</Application>
  <PresentationFormat>宽屏</PresentationFormat>
  <Paragraphs>511</Paragraphs>
  <Slides>69</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69</vt:i4>
      </vt:variant>
    </vt:vector>
  </HeadingPairs>
  <TitlesOfParts>
    <vt:vector size="76" baseType="lpstr">
      <vt:lpstr>等线</vt:lpstr>
      <vt:lpstr>等线 Light</vt:lpstr>
      <vt:lpstr>Microsoft Yahei</vt:lpstr>
      <vt:lpstr>Microsoft Yahei</vt:lpstr>
      <vt:lpstr>Arial</vt:lpstr>
      <vt:lpstr>Menlo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Xianghong Wang</cp:lastModifiedBy>
  <cp:revision>75</cp:revision>
  <dcterms:created xsi:type="dcterms:W3CDTF">2022-07-11T02:43:00Z</dcterms:created>
  <dcterms:modified xsi:type="dcterms:W3CDTF">2024-09-03T03:32:36Z</dcterms:modified>
</cp:coreProperties>
</file>